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3"/>
  </p:sldMasterIdLst>
  <p:notesMasterIdLst>
    <p:notesMasterId r:id="rId43"/>
  </p:notesMasterIdLst>
  <p:handoutMasterIdLst>
    <p:handoutMasterId r:id="rId44"/>
  </p:handoutMasterIdLst>
  <p:sldIdLst>
    <p:sldId id="293" r:id="rId4"/>
    <p:sldId id="355" r:id="rId5"/>
    <p:sldId id="356" r:id="rId6"/>
    <p:sldId id="388" r:id="rId7"/>
    <p:sldId id="387" r:id="rId8"/>
    <p:sldId id="357" r:id="rId9"/>
    <p:sldId id="396" r:id="rId10"/>
    <p:sldId id="397" r:id="rId11"/>
    <p:sldId id="398" r:id="rId12"/>
    <p:sldId id="399" r:id="rId13"/>
    <p:sldId id="400" r:id="rId14"/>
    <p:sldId id="401" r:id="rId15"/>
    <p:sldId id="386" r:id="rId16"/>
    <p:sldId id="389" r:id="rId17"/>
    <p:sldId id="358" r:id="rId18"/>
    <p:sldId id="390" r:id="rId19"/>
    <p:sldId id="360" r:id="rId20"/>
    <p:sldId id="361" r:id="rId21"/>
    <p:sldId id="362" r:id="rId22"/>
    <p:sldId id="365" r:id="rId23"/>
    <p:sldId id="374" r:id="rId24"/>
    <p:sldId id="373" r:id="rId25"/>
    <p:sldId id="372" r:id="rId26"/>
    <p:sldId id="371" r:id="rId27"/>
    <p:sldId id="392" r:id="rId28"/>
    <p:sldId id="393" r:id="rId29"/>
    <p:sldId id="395" r:id="rId30"/>
    <p:sldId id="394" r:id="rId31"/>
    <p:sldId id="375" r:id="rId32"/>
    <p:sldId id="383" r:id="rId33"/>
    <p:sldId id="402" r:id="rId34"/>
    <p:sldId id="382" r:id="rId35"/>
    <p:sldId id="381" r:id="rId36"/>
    <p:sldId id="380" r:id="rId37"/>
    <p:sldId id="403" r:id="rId38"/>
    <p:sldId id="379" r:id="rId39"/>
    <p:sldId id="405" r:id="rId40"/>
    <p:sldId id="404" r:id="rId41"/>
    <p:sldId id="385" r:id="rId42"/>
  </p:sldIdLst>
  <p:sldSz cx="9906000" cy="6858000" type="A4"/>
  <p:notesSz cx="6797675" cy="99314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D05A"/>
    <a:srgbClr val="46DA82"/>
    <a:srgbClr val="679E2A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Средний стиль 4 - акцент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DA37D80-6434-44D0-A028-1B22A696006F}" styleName="Светлый стиль 3 - акцент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1E4AEA4-8DFA-4A89-87EB-49C32662AFE0}" styleName="Средний стиль 2 -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Средний стиль 1 - акцент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307" autoAdjust="0"/>
    <p:restoredTop sz="96703" autoAdjust="0"/>
  </p:normalViewPr>
  <p:slideViewPr>
    <p:cSldViewPr>
      <p:cViewPr varScale="1">
        <p:scale>
          <a:sx n="49" d="100"/>
          <a:sy n="49" d="100"/>
        </p:scale>
        <p:origin x="-1411" y="-72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1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viewProps" Target="view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Microsoft_Excel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Microsoft_Excel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3291535983181354E-2"/>
          <c:y val="2.9394882050142578E-2"/>
          <c:w val="0.47784519668754755"/>
          <c:h val="0.94121023589971486"/>
        </c:manualLayout>
      </c:layout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Столбец1</c:v>
                </c:pt>
              </c:strCache>
            </c:strRef>
          </c:tx>
          <c:dPt>
            <c:idx val="6"/>
            <c:bubble3D val="0"/>
            <c:spPr>
              <a:solidFill>
                <a:srgbClr val="92D050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1711-4DD3-B1E6-ABF172720D89}"/>
              </c:ext>
            </c:extLst>
          </c:dPt>
          <c:cat>
            <c:strRef>
              <c:f>Лист1!$A$2:$A$8</c:f>
              <c:strCache>
                <c:ptCount val="7"/>
                <c:pt idx="0">
                  <c:v>Поддержать, укрепить здоровье</c:v>
                </c:pt>
                <c:pt idx="1">
                  <c:v>Сохранить, улучшить фигуру</c:v>
                </c:pt>
                <c:pt idx="2">
                  <c:v>Сделать здоровым свой образ жизни</c:v>
                </c:pt>
                <c:pt idx="3">
                  <c:v>Улучшить настроение, получить удовольствие от занятий</c:v>
                </c:pt>
                <c:pt idx="4">
                  <c:v>Снять усталость, поддержать работоспособность</c:v>
                </c:pt>
                <c:pt idx="5">
                  <c:v>Встречаться, общаться с друзьями</c:v>
                </c:pt>
                <c:pt idx="6">
                  <c:v>Развить физические качества</c:v>
                </c:pt>
              </c:strCache>
            </c:strRef>
          </c:cat>
          <c:val>
            <c:numRef>
              <c:f>Лист1!$B$2:$B$8</c:f>
              <c:numCache>
                <c:formatCode>d\-mmm</c:formatCode>
                <c:ptCount val="7"/>
                <c:pt idx="0" formatCode="General">
                  <c:v>35.5</c:v>
                </c:pt>
                <c:pt idx="1">
                  <c:v>23</c:v>
                </c:pt>
                <c:pt idx="2" formatCode="General">
                  <c:v>18</c:v>
                </c:pt>
                <c:pt idx="3" formatCode="General">
                  <c:v>13</c:v>
                </c:pt>
                <c:pt idx="4" formatCode="General">
                  <c:v>7</c:v>
                </c:pt>
                <c:pt idx="5" formatCode="General">
                  <c:v>7</c:v>
                </c:pt>
                <c:pt idx="6" formatCode="General">
                  <c:v>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1711-4DD3-B1E6-ABF172720D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egendEntry>
        <c:idx val="0"/>
        <c:txPr>
          <a:bodyPr/>
          <a:lstStyle/>
          <a:p>
            <a:pPr>
              <a:defRPr b="1" i="0">
                <a:solidFill>
                  <a:srgbClr val="0070C0"/>
                </a:solidFill>
                <a:latin typeface="Arial" pitchFamily="34" charset="0"/>
                <a:cs typeface="Arial" pitchFamily="34" charset="0"/>
              </a:defRPr>
            </a:pPr>
            <a:endParaRPr lang="ru-RU"/>
          </a:p>
        </c:txPr>
      </c:legendEntry>
      <c:legendEntry>
        <c:idx val="2"/>
        <c:txPr>
          <a:bodyPr/>
          <a:lstStyle/>
          <a:p>
            <a:pPr>
              <a:defRPr b="1" i="0">
                <a:solidFill>
                  <a:srgbClr val="679E2A"/>
                </a:solidFill>
                <a:latin typeface="Arial" pitchFamily="34" charset="0"/>
                <a:cs typeface="Arial" pitchFamily="34" charset="0"/>
              </a:defRPr>
            </a:pPr>
            <a:endParaRPr lang="ru-RU"/>
          </a:p>
        </c:txPr>
      </c:legendEntry>
      <c:legendEntry>
        <c:idx val="3"/>
        <c:txPr>
          <a:bodyPr/>
          <a:lstStyle/>
          <a:p>
            <a:pPr>
              <a:defRPr b="1" i="0">
                <a:solidFill>
                  <a:schemeClr val="accent4">
                    <a:lumMod val="7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ru-RU"/>
          </a:p>
        </c:txPr>
      </c:legendEntry>
      <c:legendEntry>
        <c:idx val="4"/>
        <c:txPr>
          <a:bodyPr/>
          <a:lstStyle/>
          <a:p>
            <a:pPr>
              <a:defRPr b="1" i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ru-RU"/>
          </a:p>
        </c:txPr>
      </c:legendEntry>
      <c:legendEntry>
        <c:idx val="5"/>
        <c:txPr>
          <a:bodyPr/>
          <a:lstStyle/>
          <a:p>
            <a:pPr>
              <a:defRPr b="1" i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ru-RU"/>
          </a:p>
        </c:txPr>
      </c:legendEntry>
      <c:legendEntry>
        <c:idx val="6"/>
        <c:txPr>
          <a:bodyPr/>
          <a:lstStyle/>
          <a:p>
            <a:pPr>
              <a:defRPr b="1" i="0">
                <a:solidFill>
                  <a:srgbClr val="30D05A"/>
                </a:solidFill>
                <a:latin typeface="Arial" pitchFamily="34" charset="0"/>
                <a:cs typeface="Arial" pitchFamily="34" charset="0"/>
              </a:defRPr>
            </a:pPr>
            <a:endParaRPr lang="ru-RU"/>
          </a:p>
        </c:txPr>
      </c:legendEntry>
      <c:layout>
        <c:manualLayout>
          <c:xMode val="edge"/>
          <c:yMode val="edge"/>
          <c:x val="0.52197704528556654"/>
          <c:y val="7.4823336127635656E-2"/>
          <c:w val="0.4664844931759719"/>
          <c:h val="0.90038270158534572"/>
        </c:manualLayout>
      </c:layout>
      <c:overlay val="0"/>
      <c:txPr>
        <a:bodyPr/>
        <a:lstStyle/>
        <a:p>
          <a:pPr>
            <a:defRPr b="1" i="0">
              <a:solidFill>
                <a:srgbClr val="C00000"/>
              </a:solidFill>
              <a:latin typeface="Arial" pitchFamily="34" charset="0"/>
              <a:cs typeface="Arial" pitchFamily="34" charset="0"/>
            </a:defRPr>
          </a:pPr>
          <a:endParaRPr lang="ru-RU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ru-RU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539246732865203E-2"/>
          <c:y val="7.6347031092730971E-2"/>
          <c:w val="0.46522389900684702"/>
          <c:h val="0.88184231602790408"/>
        </c:manualLayout>
      </c:layout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Столбец1</c:v>
                </c:pt>
              </c:strCache>
            </c:strRef>
          </c:tx>
          <c:dPt>
            <c:idx val="6"/>
            <c:bubble3D val="0"/>
            <c:spPr>
              <a:solidFill>
                <a:srgbClr val="92D050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78A5-4FA7-85A8-C594B542F7BA}"/>
              </c:ext>
            </c:extLst>
          </c:dPt>
          <c:cat>
            <c:strRef>
              <c:f>Лист1!$A$2:$A$8</c:f>
              <c:strCache>
                <c:ptCount val="7"/>
                <c:pt idx="0">
                  <c:v>Отсутствие свободного времени</c:v>
                </c:pt>
                <c:pt idx="1">
                  <c:v>Устаю от повседневных дел</c:v>
                </c:pt>
                <c:pt idx="2">
                  <c:v>Наличие других интересов/ хобби</c:v>
                </c:pt>
                <c:pt idx="3">
                  <c:v>Состояние здоровья</c:v>
                </c:pt>
                <c:pt idx="4">
                  <c:v>Не могу себя заставить</c:v>
                </c:pt>
                <c:pt idx="5">
                  <c:v>Не вижу в этом необходимости</c:v>
                </c:pt>
                <c:pt idx="6">
                  <c:v>Нет компании</c:v>
                </c:pt>
              </c:strCache>
            </c:strRef>
          </c:cat>
          <c:val>
            <c:numRef>
              <c:f>Лист1!$B$2:$B$8</c:f>
              <c:numCache>
                <c:formatCode>General</c:formatCode>
                <c:ptCount val="7"/>
                <c:pt idx="0">
                  <c:v>27</c:v>
                </c:pt>
                <c:pt idx="1">
                  <c:v>13.2</c:v>
                </c:pt>
                <c:pt idx="2">
                  <c:v>9</c:v>
                </c:pt>
                <c:pt idx="3">
                  <c:v>7</c:v>
                </c:pt>
                <c:pt idx="4">
                  <c:v>5</c:v>
                </c:pt>
                <c:pt idx="5">
                  <c:v>3</c:v>
                </c:pt>
                <c:pt idx="6">
                  <c:v>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78A5-4FA7-85A8-C594B542F7B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egendEntry>
        <c:idx val="0"/>
        <c:txPr>
          <a:bodyPr/>
          <a:lstStyle/>
          <a:p>
            <a:pPr>
              <a:defRPr sz="2000" b="1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ru-RU"/>
          </a:p>
        </c:txPr>
      </c:legendEntry>
      <c:legendEntry>
        <c:idx val="1"/>
        <c:txPr>
          <a:bodyPr/>
          <a:lstStyle/>
          <a:p>
            <a:pPr>
              <a:defRPr sz="2000" b="1">
                <a:solidFill>
                  <a:srgbClr val="C00000"/>
                </a:solidFill>
                <a:latin typeface="Arial" pitchFamily="34" charset="0"/>
                <a:cs typeface="Arial" pitchFamily="34" charset="0"/>
              </a:defRPr>
            </a:pPr>
            <a:endParaRPr lang="ru-RU"/>
          </a:p>
        </c:txPr>
      </c:legendEntry>
      <c:legendEntry>
        <c:idx val="2"/>
        <c:txPr>
          <a:bodyPr/>
          <a:lstStyle/>
          <a:p>
            <a:pPr>
              <a:defRPr sz="2000" b="1">
                <a:solidFill>
                  <a:srgbClr val="679E2A"/>
                </a:solidFill>
                <a:latin typeface="Arial" pitchFamily="34" charset="0"/>
                <a:cs typeface="Arial" pitchFamily="34" charset="0"/>
              </a:defRPr>
            </a:pPr>
            <a:endParaRPr lang="ru-RU"/>
          </a:p>
        </c:txPr>
      </c:legendEntry>
      <c:legendEntry>
        <c:idx val="3"/>
        <c:txPr>
          <a:bodyPr/>
          <a:lstStyle/>
          <a:p>
            <a:pPr>
              <a:defRPr sz="2000" b="1">
                <a:solidFill>
                  <a:srgbClr val="7030A0"/>
                </a:solidFill>
                <a:latin typeface="Arial" pitchFamily="34" charset="0"/>
                <a:cs typeface="Arial" pitchFamily="34" charset="0"/>
              </a:defRPr>
            </a:pPr>
            <a:endParaRPr lang="ru-RU"/>
          </a:p>
        </c:txPr>
      </c:legendEntry>
      <c:legendEntry>
        <c:idx val="4"/>
        <c:txPr>
          <a:bodyPr/>
          <a:lstStyle/>
          <a:p>
            <a:pPr>
              <a:defRPr sz="2000" b="1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ru-RU"/>
          </a:p>
        </c:txPr>
      </c:legendEntry>
      <c:legendEntry>
        <c:idx val="5"/>
        <c:txPr>
          <a:bodyPr/>
          <a:lstStyle/>
          <a:p>
            <a:pPr>
              <a:defRPr sz="2000" b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ru-RU"/>
          </a:p>
        </c:txPr>
      </c:legendEntry>
      <c:legendEntry>
        <c:idx val="6"/>
        <c:txPr>
          <a:bodyPr/>
          <a:lstStyle/>
          <a:p>
            <a:pPr>
              <a:defRPr sz="2000" b="1">
                <a:solidFill>
                  <a:srgbClr val="30D05A"/>
                </a:solidFill>
                <a:latin typeface="Arial" pitchFamily="34" charset="0"/>
                <a:cs typeface="Arial" pitchFamily="34" charset="0"/>
              </a:defRPr>
            </a:pPr>
            <a:endParaRPr lang="ru-RU"/>
          </a:p>
        </c:txPr>
      </c:legendEntry>
      <c:layout>
        <c:manualLayout>
          <c:xMode val="edge"/>
          <c:yMode val="edge"/>
          <c:x val="0.52740323253671728"/>
          <c:y val="0.11801321412048744"/>
          <c:w val="0.47259676746328272"/>
          <c:h val="0.86649742068460067"/>
        </c:manualLayout>
      </c:layout>
      <c:overlay val="0"/>
      <c:txPr>
        <a:bodyPr/>
        <a:lstStyle/>
        <a:p>
          <a:pPr>
            <a:defRPr sz="2000" b="1">
              <a:latin typeface="Arial" pitchFamily="34" charset="0"/>
              <a:cs typeface="Arial" pitchFamily="34" charset="0"/>
            </a:defRPr>
          </a:pPr>
          <a:endParaRPr lang="ru-RU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ru-RU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/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 dirty="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Дата 2">
            <a:extLst/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A52F471-200A-4CB7-A515-179655DD8579}" type="datetimeFigureOut">
              <a:rPr lang="ru-RU"/>
              <a:pPr>
                <a:defRPr/>
              </a:pPr>
              <a:t>31.03.2024</a:t>
            </a:fld>
            <a:endParaRPr lang="ru-RU" dirty="0"/>
          </a:p>
        </p:txBody>
      </p:sp>
      <p:sp>
        <p:nvSpPr>
          <p:cNvPr id="4" name="Нижний колонтитул 3">
            <a:extLst/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2925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 dirty="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Номер слайда 4">
            <a:extLst/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432925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D74D4B40-9104-4816-A203-5FB5B60E57AB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179526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4.png>
</file>

<file path=ppt/media/image15.png>
</file>

<file path=ppt/media/image17.png>
</file>

<file path=ppt/media/image18.png>
</file>

<file path=ppt/media/image19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/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Дата 2">
            <a:extLst/>
          </p:cNvPr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5FECE7AD-DD72-4F9C-A30D-666972F14380}" type="datetimeFigureOut">
              <a:rPr lang="ru-RU"/>
              <a:pPr>
                <a:defRPr/>
              </a:pPr>
              <a:t>31.03.2024</a:t>
            </a:fld>
            <a:endParaRPr lang="ru-RU" dirty="0"/>
          </a:p>
        </p:txBody>
      </p:sp>
      <p:sp>
        <p:nvSpPr>
          <p:cNvPr id="4" name="Образ слайда 3">
            <a:extLst/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09613" y="744538"/>
            <a:ext cx="537845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ru-RU" noProof="0" dirty="0"/>
          </a:p>
        </p:txBody>
      </p:sp>
      <p:sp>
        <p:nvSpPr>
          <p:cNvPr id="5" name="Заметки 4">
            <a:extLst/>
          </p:cNvPr>
          <p:cNvSpPr>
            <a:spLocks noGrp="1"/>
          </p:cNvSpPr>
          <p:nvPr>
            <p:ph type="body" sz="quarter" idx="3"/>
          </p:nvPr>
        </p:nvSpPr>
        <p:spPr>
          <a:xfrm>
            <a:off x="679450" y="4718050"/>
            <a:ext cx="5438775" cy="4468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noProof="0"/>
              <a:t>Образец текста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>
            <a:extLst/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6">
            <a:extLst/>
          </p:cNvPr>
          <p:cNvSpPr>
            <a:spLocks noGrp="1"/>
          </p:cNvSpPr>
          <p:nvPr>
            <p:ph type="sldNum" sz="quarter" idx="5"/>
          </p:nvPr>
        </p:nvSpPr>
        <p:spPr>
          <a:xfrm>
            <a:off x="3849688" y="9432925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E49D3A91-D19E-4108-A3F2-A486342F91EC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31630464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6"/>
          <p:cNvPicPr>
            <a:picLocks noChangeAspect="1"/>
          </p:cNvPicPr>
          <p:nvPr userDrawn="1"/>
        </p:nvPicPr>
        <p:blipFill>
          <a:blip r:embed="rId2"/>
          <a:srcRect b="6584"/>
          <a:stretch>
            <a:fillRect/>
          </a:stretch>
        </p:blipFill>
        <p:spPr bwMode="auto">
          <a:xfrm>
            <a:off x="0" y="0"/>
            <a:ext cx="9906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5" name="Дата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B2870B-FCF1-4589-B893-9DDB7EF74307}" type="datetimeFigureOut">
              <a:rPr lang="ru-RU"/>
              <a:pPr>
                <a:defRPr/>
              </a:pPr>
              <a:t>31.03.2024</a:t>
            </a:fld>
            <a:endParaRPr lang="ru-RU" dirty="0"/>
          </a:p>
        </p:txBody>
      </p:sp>
      <p:sp>
        <p:nvSpPr>
          <p:cNvPr id="6" name="Нижний колонтитул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BC726C-32F1-4EF7-B86D-D5D27D61817B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3AEAC4-D910-4692-B611-81D037D72095}" type="datetimeFigureOut">
              <a:rPr lang="ru-RU"/>
              <a:pPr>
                <a:defRPr/>
              </a:pPr>
              <a:t>31.03.2024</a:t>
            </a:fld>
            <a:endParaRPr lang="ru-RU" dirty="0"/>
          </a:p>
        </p:txBody>
      </p:sp>
      <p:sp>
        <p:nvSpPr>
          <p:cNvPr id="5" name="Нижний колонтитул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CC889B-49FD-4B79-8471-63C901F8AA69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03FFA9-2819-452C-8517-46C519BBFE8F}" type="datetimeFigureOut">
              <a:rPr lang="ru-RU"/>
              <a:pPr>
                <a:defRPr/>
              </a:pPr>
              <a:t>31.03.2024</a:t>
            </a:fld>
            <a:endParaRPr lang="ru-RU" dirty="0"/>
          </a:p>
        </p:txBody>
      </p:sp>
      <p:sp>
        <p:nvSpPr>
          <p:cNvPr id="5" name="Нижний колонтитул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D67F04-DA11-4DCB-ACD9-C6E9A7750DF6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6"/>
          <p:cNvPicPr>
            <a:picLocks noChangeAspect="1"/>
          </p:cNvPicPr>
          <p:nvPr userDrawn="1"/>
        </p:nvPicPr>
        <p:blipFill>
          <a:blip r:embed="rId2"/>
          <a:srcRect b="5844"/>
          <a:stretch>
            <a:fillRect/>
          </a:stretch>
        </p:blipFill>
        <p:spPr bwMode="auto">
          <a:xfrm>
            <a:off x="-14288" y="0"/>
            <a:ext cx="9920288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439702"/>
            <a:ext cx="8915400" cy="560406"/>
          </a:xfrm>
        </p:spPr>
        <p:txBody>
          <a:bodyPr>
            <a:normAutofit/>
          </a:bodyPr>
          <a:lstStyle>
            <a:lvl1pPr algn="r">
              <a:defRPr sz="2800" b="1">
                <a:solidFill>
                  <a:srgbClr val="C00000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09530" y="1285860"/>
            <a:ext cx="9101170" cy="4840304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latin typeface="+mn-lt"/>
                <a:cs typeface="Arial" pitchFamily="34" charset="0"/>
              </a:defRPr>
            </a:lvl1pPr>
            <a:lvl2pPr marL="0" indent="0">
              <a:buNone/>
              <a:defRPr sz="2400">
                <a:latin typeface="Arial" pitchFamily="34" charset="0"/>
                <a:cs typeface="Arial" pitchFamily="34" charset="0"/>
              </a:defRPr>
            </a:lvl2pPr>
            <a:lvl3pPr marL="0" indent="358775">
              <a:defRPr sz="2400">
                <a:latin typeface="Arial" pitchFamily="34" charset="0"/>
                <a:cs typeface="Arial" pitchFamily="34" charset="0"/>
              </a:defRPr>
            </a:lvl3pPr>
            <a:lvl4pPr marL="0" indent="358775">
              <a:defRPr sz="2400">
                <a:latin typeface="Arial" pitchFamily="34" charset="0"/>
                <a:cs typeface="Arial" pitchFamily="34" charset="0"/>
              </a:defRPr>
            </a:lvl4pPr>
            <a:lvl5pPr marL="0" indent="358775">
              <a:defRPr sz="2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0"/>
            <a:endParaRPr lang="ru-RU" dirty="0"/>
          </a:p>
        </p:txBody>
      </p:sp>
      <p:sp>
        <p:nvSpPr>
          <p:cNvPr id="5" name="Дата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D569CA-3E3F-456B-BAEF-5BA3777DE300}" type="datetimeFigureOut">
              <a:rPr lang="ru-RU"/>
              <a:pPr>
                <a:defRPr/>
              </a:pPr>
              <a:t>31.03.2024</a:t>
            </a:fld>
            <a:endParaRPr lang="ru-RU" dirty="0"/>
          </a:p>
        </p:txBody>
      </p:sp>
      <p:sp>
        <p:nvSpPr>
          <p:cNvPr id="6" name="Нижний колонтитул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111697D1-E6FF-4574-B440-8AAD829D81B3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A11B3A-A3CA-4BAC-8A40-1F2094505704}" type="datetimeFigureOut">
              <a:rPr lang="ru-RU"/>
              <a:pPr>
                <a:defRPr/>
              </a:pPr>
              <a:t>31.03.2024</a:t>
            </a:fld>
            <a:endParaRPr lang="ru-RU" dirty="0"/>
          </a:p>
        </p:txBody>
      </p:sp>
      <p:sp>
        <p:nvSpPr>
          <p:cNvPr id="5" name="Нижний колонтитул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51A0A7-E656-4EB8-BF81-782DC46CE4D5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9530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503555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661CF3-5419-4547-8985-0A27136F2C56}" type="datetimeFigureOut">
              <a:rPr lang="ru-RU"/>
              <a:pPr>
                <a:defRPr/>
              </a:pPr>
              <a:t>31.03.2024</a:t>
            </a:fld>
            <a:endParaRPr lang="ru-RU" dirty="0"/>
          </a:p>
        </p:txBody>
      </p:sp>
      <p:sp>
        <p:nvSpPr>
          <p:cNvPr id="6" name="Нижний колонтитул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835842-39F2-4E7F-9D95-3AEFC76C3823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9E6D90-EB0A-4060-80D3-15E61EB8DA7A}" type="datetimeFigureOut">
              <a:rPr lang="ru-RU"/>
              <a:pPr>
                <a:defRPr/>
              </a:pPr>
              <a:t>31.03.2024</a:t>
            </a:fld>
            <a:endParaRPr lang="ru-RU" dirty="0"/>
          </a:p>
        </p:txBody>
      </p:sp>
      <p:sp>
        <p:nvSpPr>
          <p:cNvPr id="8" name="Нижний колонтитул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Номер слайда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CFC92B-C5C5-4D48-A336-A9B57694367D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DC8F58-0EEB-4957-B3A5-E084D9C302E2}" type="datetimeFigureOut">
              <a:rPr lang="ru-RU"/>
              <a:pPr>
                <a:defRPr/>
              </a:pPr>
              <a:t>31.03.2024</a:t>
            </a:fld>
            <a:endParaRPr lang="ru-RU" dirty="0"/>
          </a:p>
        </p:txBody>
      </p:sp>
      <p:sp>
        <p:nvSpPr>
          <p:cNvPr id="4" name="Нижний колонтитул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Номер слайда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A7785A-663A-479D-AFCF-2E5114E2EC35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F79C94-D00F-4302-9AB0-07DF508396AE}" type="datetimeFigureOut">
              <a:rPr lang="ru-RU"/>
              <a:pPr>
                <a:defRPr/>
              </a:pPr>
              <a:t>31.03.2024</a:t>
            </a:fld>
            <a:endParaRPr lang="ru-RU" dirty="0"/>
          </a:p>
        </p:txBody>
      </p:sp>
      <p:sp>
        <p:nvSpPr>
          <p:cNvPr id="3" name="Нижний колонтитул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Номер слайда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E10333-631B-4970-95FE-FAE091BFD749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70B8DA-F8CC-44BD-B33D-31AF11131A07}" type="datetimeFigureOut">
              <a:rPr lang="ru-RU"/>
              <a:pPr>
                <a:defRPr/>
              </a:pPr>
              <a:t>31.03.2024</a:t>
            </a:fld>
            <a:endParaRPr lang="ru-RU" dirty="0"/>
          </a:p>
        </p:txBody>
      </p:sp>
      <p:sp>
        <p:nvSpPr>
          <p:cNvPr id="6" name="Нижний колонтитул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F7E570-1D3F-429A-B208-00A7870F4D8D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3">
            <a:extLst/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D91834-7F2D-4CE9-AA78-49B63B9B5316}" type="datetimeFigureOut">
              <a:rPr lang="ru-RU"/>
              <a:pPr>
                <a:defRPr/>
              </a:pPr>
              <a:t>31.03.2024</a:t>
            </a:fld>
            <a:endParaRPr lang="ru-RU" dirty="0"/>
          </a:p>
        </p:txBody>
      </p:sp>
      <p:sp>
        <p:nvSpPr>
          <p:cNvPr id="6" name="Нижний колонтитул 4">
            <a:extLst/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>
            <a:extLst/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151C66-3155-48D1-8D6F-FD031DB8053D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Заголовок 1"/>
          <p:cNvSpPr>
            <a:spLocks noGrp="1"/>
          </p:cNvSpPr>
          <p:nvPr>
            <p:ph type="title"/>
          </p:nvPr>
        </p:nvSpPr>
        <p:spPr bwMode="auto">
          <a:xfrm>
            <a:off x="495300" y="274638"/>
            <a:ext cx="8915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smtClean="0"/>
              <a:t>Образец заголовка</a:t>
            </a:r>
          </a:p>
        </p:txBody>
      </p:sp>
      <p:sp>
        <p:nvSpPr>
          <p:cNvPr id="1027" name="Текст 2"/>
          <p:cNvSpPr>
            <a:spLocks noGrp="1"/>
          </p:cNvSpPr>
          <p:nvPr>
            <p:ph type="body" idx="1"/>
          </p:nvPr>
        </p:nvSpPr>
        <p:spPr bwMode="auto">
          <a:xfrm>
            <a:off x="495300" y="1600200"/>
            <a:ext cx="89154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smtClean="0"/>
              <a:t>Образец текста</a:t>
            </a:r>
          </a:p>
          <a:p>
            <a:pPr lvl="1"/>
            <a:r>
              <a:rPr lang="ru-RU" altLang="ru-RU" smtClean="0"/>
              <a:t>Второй уровень</a:t>
            </a:r>
          </a:p>
          <a:p>
            <a:pPr lvl="2"/>
            <a:r>
              <a:rPr lang="ru-RU" altLang="ru-RU" smtClean="0"/>
              <a:t>Третий уровень</a:t>
            </a:r>
          </a:p>
          <a:p>
            <a:pPr lvl="3"/>
            <a:r>
              <a:rPr lang="ru-RU" altLang="ru-RU" smtClean="0"/>
              <a:t>Четвертый уровень</a:t>
            </a:r>
          </a:p>
          <a:p>
            <a:pPr lvl="4"/>
            <a:r>
              <a:rPr lang="ru-RU" altLang="ru-RU" smtClean="0"/>
              <a:t>Пятый уровень</a:t>
            </a:r>
          </a:p>
        </p:txBody>
      </p:sp>
      <p:sp>
        <p:nvSpPr>
          <p:cNvPr id="4" name="Дата 3">
            <a:extLst/>
          </p:cNvPr>
          <p:cNvSpPr>
            <a:spLocks noGrp="1"/>
          </p:cNvSpPr>
          <p:nvPr>
            <p:ph type="dt" sz="half" idx="2"/>
          </p:nvPr>
        </p:nvSpPr>
        <p:spPr>
          <a:xfrm>
            <a:off x="495300" y="6356350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1403CCCD-40FB-4AFF-9046-9BEEE84B3D98}" type="datetimeFigureOut">
              <a:rPr lang="ru-RU"/>
              <a:pPr>
                <a:defRPr/>
              </a:pPr>
              <a:t>31.03.2024</a:t>
            </a:fld>
            <a:endParaRPr lang="ru-RU" dirty="0"/>
          </a:p>
        </p:txBody>
      </p:sp>
      <p:sp>
        <p:nvSpPr>
          <p:cNvPr id="5" name="Нижний колонтитул 4">
            <a:extLst/>
          </p:cNvPr>
          <p:cNvSpPr>
            <a:spLocks noGrp="1"/>
          </p:cNvSpPr>
          <p:nvPr>
            <p:ph type="ftr" sz="quarter" idx="3"/>
          </p:nvPr>
        </p:nvSpPr>
        <p:spPr>
          <a:xfrm>
            <a:off x="3384550" y="6356350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>
            <a:extLst/>
          </p:cNvPr>
          <p:cNvSpPr>
            <a:spLocks noGrp="1"/>
          </p:cNvSpPr>
          <p:nvPr>
            <p:ph type="sldNum" sz="quarter" idx="4"/>
          </p:nvPr>
        </p:nvSpPr>
        <p:spPr>
          <a:xfrm>
            <a:off x="7099300" y="6356350"/>
            <a:ext cx="23114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D7680333-0176-4119-8158-B4EAD38E7EB2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norma-sport.ru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vniifk.ru/sociological-survey-for-physical-education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Заголовок 1"/>
          <p:cNvSpPr>
            <a:spLocks noGrp="1"/>
          </p:cNvSpPr>
          <p:nvPr>
            <p:ph type="title"/>
          </p:nvPr>
        </p:nvSpPr>
        <p:spPr>
          <a:xfrm>
            <a:off x="560512" y="2924944"/>
            <a:ext cx="8784976" cy="560388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400" dirty="0">
                <a:ea typeface="Batang" pitchFamily="18" charset="-127"/>
                <a:cs typeface="Arial" charset="0"/>
              </a:rPr>
              <a:t>Методические основы самостоятельных занятий физическими упражнениями различной направленности</a:t>
            </a:r>
            <a:r>
              <a:rPr lang="en-US" sz="4400" dirty="0" smtClean="0">
                <a:ea typeface="Batang" pitchFamily="18" charset="-127"/>
                <a:cs typeface="Arial" charset="0"/>
              </a:rPr>
              <a:t/>
            </a:r>
            <a:br>
              <a:rPr lang="en-US" sz="4400" dirty="0" smtClean="0">
                <a:ea typeface="Batang" pitchFamily="18" charset="-127"/>
                <a:cs typeface="Arial" charset="0"/>
              </a:rPr>
            </a:br>
            <a:endParaRPr lang="ru-RU" sz="2200" dirty="0" smtClean="0">
              <a:ea typeface="Batang" pitchFamily="18" charset="-127"/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60512" y="1556792"/>
            <a:ext cx="9101170" cy="4840304"/>
          </a:xfrm>
        </p:spPr>
        <p:txBody>
          <a:bodyPr/>
          <a:lstStyle/>
          <a:p>
            <a:r>
              <a:rPr lang="ru-RU" dirty="0">
                <a:solidFill>
                  <a:srgbClr val="C00000"/>
                </a:solidFill>
              </a:rPr>
              <a:t>Можно ли, на ваш взгляд, определить понятие "здоровье" как "отсутствие болезни</a:t>
            </a:r>
            <a:r>
              <a:rPr lang="ru-RU" dirty="0" smtClean="0">
                <a:solidFill>
                  <a:srgbClr val="C00000"/>
                </a:solidFill>
              </a:rPr>
              <a:t>"?</a:t>
            </a:r>
          </a:p>
          <a:p>
            <a:endParaRPr lang="ru-RU" dirty="0">
              <a:solidFill>
                <a:srgbClr val="C00000"/>
              </a:solidFill>
            </a:endParaRPr>
          </a:p>
        </p:txBody>
      </p:sp>
      <p:sp>
        <p:nvSpPr>
          <p:cNvPr id="4" name="Заголовок 1"/>
          <p:cNvSpPr txBox="1">
            <a:spLocks noGrp="1"/>
          </p:cNvSpPr>
          <p:nvPr>
            <p:ph type="title"/>
          </p:nvPr>
        </p:nvSpPr>
        <p:spPr bwMode="auto">
          <a:xfrm>
            <a:off x="2504728" y="439702"/>
            <a:ext cx="6905972" cy="5604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/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rgbClr val="C00000"/>
                </a:solidFill>
                <a:latin typeface="+mn-lt"/>
                <a:ea typeface="+mj-ea"/>
                <a:cs typeface="Arial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ru-RU" sz="25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Планирование, организация и управление самостоятельными физкультурными занятиями различной направленности</a:t>
            </a:r>
            <a:endParaRPr lang="ru-RU" dirty="0"/>
          </a:p>
        </p:txBody>
      </p:sp>
      <p:sp>
        <p:nvSpPr>
          <p:cNvPr id="5" name="AutoShape 2" descr="Диаграмма ответов в Формах. Вопрос: Считаете ли вы верным утверждение, что здоровье нельзя купить за деньги?. Количество ответов: 44 ответа."/>
          <p:cNvSpPr>
            <a:spLocks noChangeAspect="1" noChangeArrowheads="1"/>
          </p:cNvSpPr>
          <p:nvPr/>
        </p:nvSpPr>
        <p:spPr bwMode="auto">
          <a:xfrm>
            <a:off x="155575" y="841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0712" y="2420888"/>
            <a:ext cx="5762054" cy="39359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03834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0375" y="1556792"/>
            <a:ext cx="9101170" cy="4840304"/>
          </a:xfrm>
        </p:spPr>
        <p:txBody>
          <a:bodyPr/>
          <a:lstStyle/>
          <a:p>
            <a:r>
              <a:rPr lang="ru-RU" dirty="0">
                <a:solidFill>
                  <a:srgbClr val="C00000"/>
                </a:solidFill>
              </a:rPr>
              <a:t>Какой из факторов, на ваш взгляд, является более весомым в формировании здоровья?</a:t>
            </a:r>
          </a:p>
        </p:txBody>
      </p:sp>
      <p:sp>
        <p:nvSpPr>
          <p:cNvPr id="4" name="Заголовок 1"/>
          <p:cNvSpPr txBox="1">
            <a:spLocks noGrp="1"/>
          </p:cNvSpPr>
          <p:nvPr>
            <p:ph type="title"/>
          </p:nvPr>
        </p:nvSpPr>
        <p:spPr bwMode="auto">
          <a:xfrm>
            <a:off x="2504728" y="439702"/>
            <a:ext cx="6905972" cy="5604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/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rgbClr val="C00000"/>
                </a:solidFill>
                <a:latin typeface="+mn-lt"/>
                <a:ea typeface="+mj-ea"/>
                <a:cs typeface="Arial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ru-RU" sz="25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Планирование, организация и управление самостоятельными физкультурными занятиями различной направленности</a:t>
            </a:r>
            <a:endParaRPr lang="ru-RU" dirty="0"/>
          </a:p>
        </p:txBody>
      </p:sp>
      <p:sp>
        <p:nvSpPr>
          <p:cNvPr id="5" name="AutoShape 2" descr="Диаграмма ответов в Формах. Вопрос: Считаете ли вы верным утверждение, что здоровье нельзя купить за деньги?. Количество ответов: 44 ответа."/>
          <p:cNvSpPr>
            <a:spLocks noChangeAspect="1" noChangeArrowheads="1"/>
          </p:cNvSpPr>
          <p:nvPr/>
        </p:nvSpPr>
        <p:spPr bwMode="auto">
          <a:xfrm>
            <a:off x="155575" y="841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2640" y="2420888"/>
            <a:ext cx="6762551" cy="3634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18666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60512" y="1556792"/>
            <a:ext cx="9101170" cy="4840304"/>
          </a:xfrm>
        </p:spPr>
        <p:txBody>
          <a:bodyPr/>
          <a:lstStyle/>
          <a:p>
            <a:r>
              <a:rPr lang="ru-RU" dirty="0">
                <a:solidFill>
                  <a:srgbClr val="C00000"/>
                </a:solidFill>
              </a:rPr>
              <a:t>Знаете ли вы </a:t>
            </a:r>
            <a:r>
              <a:rPr lang="ru-RU" dirty="0" smtClean="0">
                <a:solidFill>
                  <a:srgbClr val="C00000"/>
                </a:solidFill>
              </a:rPr>
              <a:t>основы </a:t>
            </a:r>
            <a:r>
              <a:rPr lang="ru-RU" dirty="0">
                <a:solidFill>
                  <a:srgbClr val="C00000"/>
                </a:solidFill>
              </a:rPr>
              <a:t>правильного питания?</a:t>
            </a:r>
          </a:p>
        </p:txBody>
      </p:sp>
      <p:sp>
        <p:nvSpPr>
          <p:cNvPr id="4" name="Заголовок 1"/>
          <p:cNvSpPr txBox="1">
            <a:spLocks noGrp="1"/>
          </p:cNvSpPr>
          <p:nvPr>
            <p:ph type="title"/>
          </p:nvPr>
        </p:nvSpPr>
        <p:spPr bwMode="auto">
          <a:xfrm>
            <a:off x="2504728" y="439702"/>
            <a:ext cx="6905972" cy="5604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/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rgbClr val="C00000"/>
                </a:solidFill>
                <a:latin typeface="+mn-lt"/>
                <a:ea typeface="+mj-ea"/>
                <a:cs typeface="Arial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ru-RU" sz="25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Планирование, организация и управление самостоятельными физкультурными занятиями различной направленности</a:t>
            </a:r>
            <a:endParaRPr lang="ru-RU" dirty="0"/>
          </a:p>
        </p:txBody>
      </p:sp>
      <p:sp>
        <p:nvSpPr>
          <p:cNvPr id="5" name="AutoShape 2" descr="Диаграмма ответов в Формах. Вопрос: Считаете ли вы верным утверждение, что здоровье нельзя купить за деньги?. Количество ответов: 44 ответа."/>
          <p:cNvSpPr>
            <a:spLocks noChangeAspect="1" noChangeArrowheads="1"/>
          </p:cNvSpPr>
          <p:nvPr/>
        </p:nvSpPr>
        <p:spPr bwMode="auto">
          <a:xfrm>
            <a:off x="155575" y="841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600" y="2348880"/>
            <a:ext cx="7186852" cy="3284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32165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432720" y="439702"/>
            <a:ext cx="697798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Планирование, организация и управление самостоятельными физкультурными занятиями различной направленности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309530" y="1285860"/>
            <a:ext cx="9185654" cy="919004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ru-RU" dirty="0" smtClean="0">
                <a:solidFill>
                  <a:srgbClr val="C00000"/>
                </a:solidFill>
              </a:rPr>
              <a:t> </a:t>
            </a:r>
            <a:r>
              <a:rPr lang="ru-RU" dirty="0">
                <a:solidFill>
                  <a:srgbClr val="C00000"/>
                </a:solidFill>
              </a:rPr>
              <a:t>Распределение ответов респондентов от 13 до 29 лет на вопрос: «Назовите, </a:t>
            </a:r>
            <a:r>
              <a:rPr lang="ru-RU" dirty="0" smtClean="0">
                <a:solidFill>
                  <a:srgbClr val="C00000"/>
                </a:solidFill>
              </a:rPr>
              <a:t>пожалуйста, основные </a:t>
            </a:r>
            <a:r>
              <a:rPr lang="ru-RU" dirty="0">
                <a:solidFill>
                  <a:srgbClr val="C00000"/>
                </a:solidFill>
              </a:rPr>
              <a:t>причины, почему Вы не занимаетесь физической культурой и спортом?»</a:t>
            </a:r>
          </a:p>
        </p:txBody>
      </p:sp>
      <p:graphicFrame>
        <p:nvGraphicFramePr>
          <p:cNvPr id="10" name="Диаграмма 9"/>
          <p:cNvGraphicFramePr/>
          <p:nvPr>
            <p:extLst>
              <p:ext uri="{D42A27DB-BD31-4B8C-83A1-F6EECF244321}">
                <p14:modId xmlns:p14="http://schemas.microsoft.com/office/powerpoint/2010/main" val="579283065"/>
              </p:ext>
            </p:extLst>
          </p:nvPr>
        </p:nvGraphicFramePr>
        <p:xfrm>
          <a:off x="416496" y="1772816"/>
          <a:ext cx="9145016" cy="48245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43308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80" y="1268760"/>
            <a:ext cx="4824536" cy="47218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14</a:t>
            </a:fld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6609538" y="1744266"/>
            <a:ext cx="1678665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01752" lvl="0" indent="-301752" eaLnBrk="0" hangingPunct="0">
              <a:spcBef>
                <a:spcPct val="20000"/>
              </a:spcBef>
              <a:buFont typeface="Wingdings" pitchFamily="2" charset="2"/>
              <a:buChar char="ü"/>
            </a:pPr>
            <a:r>
              <a:rPr lang="ru-RU" sz="2200" b="1" dirty="0">
                <a:solidFill>
                  <a:srgbClr val="C00000"/>
                </a:solidFill>
                <a:latin typeface="Calibri"/>
                <a:cs typeface="Arial" pitchFamily="34" charset="0"/>
              </a:rPr>
              <a:t>сон ___ ч.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5886460" y="2198400"/>
            <a:ext cx="316907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01752" lvl="0" indent="-301752" eaLnBrk="0" hangingPunct="0">
              <a:spcBef>
                <a:spcPct val="20000"/>
              </a:spcBef>
              <a:buFont typeface="Wingdings" pitchFamily="2" charset="2"/>
              <a:buChar char="ü"/>
            </a:pPr>
            <a:r>
              <a:rPr lang="ru-RU" sz="2200" b="1" dirty="0">
                <a:solidFill>
                  <a:srgbClr val="C00000"/>
                </a:solidFill>
                <a:latin typeface="Calibri"/>
                <a:cs typeface="Arial" pitchFamily="34" charset="0"/>
              </a:rPr>
              <a:t>учеба, карьера ____ч.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5271100" y="2644512"/>
            <a:ext cx="436132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01752" lvl="0" indent="-301752" eaLnBrk="0" hangingPunct="0">
              <a:spcBef>
                <a:spcPct val="20000"/>
              </a:spcBef>
              <a:buFont typeface="Wingdings" pitchFamily="2" charset="2"/>
              <a:buChar char="ü"/>
            </a:pPr>
            <a:r>
              <a:rPr lang="ru-RU" sz="2200" b="1" dirty="0" smtClean="0">
                <a:solidFill>
                  <a:srgbClr val="C00000"/>
                </a:solidFill>
                <a:latin typeface="Calibri"/>
                <a:cs typeface="Arial" pitchFamily="34" charset="0"/>
              </a:rPr>
              <a:t>общение (</a:t>
            </a:r>
            <a:r>
              <a:rPr lang="en-US" sz="2200" b="1" dirty="0" smtClean="0">
                <a:solidFill>
                  <a:srgbClr val="C00000"/>
                </a:solidFill>
                <a:latin typeface="Calibri"/>
                <a:cs typeface="Arial" pitchFamily="34" charset="0"/>
              </a:rPr>
              <a:t>on line</a:t>
            </a:r>
            <a:r>
              <a:rPr lang="ru-RU" sz="2200" b="1" dirty="0" smtClean="0">
                <a:solidFill>
                  <a:srgbClr val="C00000"/>
                </a:solidFill>
                <a:latin typeface="Calibri"/>
                <a:cs typeface="Arial" pitchFamily="34" charset="0"/>
              </a:rPr>
              <a:t>/ </a:t>
            </a:r>
            <a:r>
              <a:rPr lang="en-US" sz="2200" b="1" dirty="0" smtClean="0">
                <a:solidFill>
                  <a:srgbClr val="C00000"/>
                </a:solidFill>
                <a:latin typeface="Calibri"/>
                <a:cs typeface="Arial" pitchFamily="34" charset="0"/>
              </a:rPr>
              <a:t>off line</a:t>
            </a:r>
            <a:r>
              <a:rPr lang="ru-RU" sz="2200" b="1" dirty="0" smtClean="0">
                <a:solidFill>
                  <a:srgbClr val="C00000"/>
                </a:solidFill>
                <a:latin typeface="Calibri"/>
                <a:cs typeface="Arial" pitchFamily="34" charset="0"/>
              </a:rPr>
              <a:t>)___ </a:t>
            </a:r>
            <a:r>
              <a:rPr lang="ru-RU" sz="2200" b="1" dirty="0">
                <a:solidFill>
                  <a:srgbClr val="C00000"/>
                </a:solidFill>
                <a:latin typeface="Calibri"/>
                <a:cs typeface="Arial" pitchFamily="34" charset="0"/>
              </a:rPr>
              <a:t>ч.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6395120" y="3075399"/>
            <a:ext cx="209583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01752" lvl="0" indent="-301752" eaLnBrk="0" hangingPunct="0">
              <a:spcBef>
                <a:spcPct val="20000"/>
              </a:spcBef>
              <a:buFont typeface="Wingdings" pitchFamily="2" charset="2"/>
              <a:buChar char="ü"/>
            </a:pPr>
            <a:r>
              <a:rPr lang="ru-RU" sz="2200" b="1" dirty="0" smtClean="0">
                <a:solidFill>
                  <a:srgbClr val="C00000"/>
                </a:solidFill>
                <a:latin typeface="Calibri"/>
                <a:cs typeface="Arial" pitchFamily="34" charset="0"/>
              </a:rPr>
              <a:t>работа </a:t>
            </a:r>
            <a:r>
              <a:rPr lang="ru-RU" sz="2200" b="1" dirty="0">
                <a:solidFill>
                  <a:srgbClr val="C00000"/>
                </a:solidFill>
                <a:latin typeface="Calibri"/>
                <a:cs typeface="Arial" pitchFamily="34" charset="0"/>
              </a:rPr>
              <a:t>___ ч.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5545340" y="3506286"/>
            <a:ext cx="408708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01752" lvl="0" indent="-301752" eaLnBrk="0" hangingPunct="0">
              <a:spcBef>
                <a:spcPct val="20000"/>
              </a:spcBef>
              <a:buFont typeface="Wingdings" pitchFamily="2" charset="2"/>
              <a:buChar char="ü"/>
            </a:pPr>
            <a:r>
              <a:rPr lang="ru-RU" sz="2200" b="1" dirty="0">
                <a:solidFill>
                  <a:srgbClr val="C00000"/>
                </a:solidFill>
                <a:latin typeface="Calibri"/>
                <a:cs typeface="Arial" pitchFamily="34" charset="0"/>
              </a:rPr>
              <a:t>завтрак, обед, ужин…_____ч.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5886460" y="3950330"/>
            <a:ext cx="359656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01752" lvl="0" indent="-301752" eaLnBrk="0" hangingPunct="0">
              <a:spcBef>
                <a:spcPct val="20000"/>
              </a:spcBef>
              <a:buFont typeface="Wingdings" pitchFamily="2" charset="2"/>
              <a:buChar char="ü"/>
            </a:pPr>
            <a:r>
              <a:rPr lang="ru-RU" sz="2200" b="1" dirty="0">
                <a:solidFill>
                  <a:srgbClr val="C00000"/>
                </a:solidFill>
                <a:latin typeface="Calibri"/>
                <a:cs typeface="Arial" pitchFamily="34" charset="0"/>
              </a:rPr>
              <a:t>здоровье и спорт _____ч.</a:t>
            </a:r>
          </a:p>
        </p:txBody>
      </p:sp>
      <p:sp>
        <p:nvSpPr>
          <p:cNvPr id="18" name="Прямоугольник 17"/>
          <p:cNvSpPr/>
          <p:nvPr/>
        </p:nvSpPr>
        <p:spPr>
          <a:xfrm>
            <a:off x="5700506" y="4381217"/>
            <a:ext cx="3485057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01752" lvl="0" indent="-301752" eaLnBrk="0" hangingPunct="0">
              <a:spcBef>
                <a:spcPct val="20000"/>
              </a:spcBef>
              <a:buFont typeface="Wingdings" pitchFamily="2" charset="2"/>
              <a:buChar char="ü"/>
            </a:pPr>
            <a:r>
              <a:rPr lang="ru-RU" sz="2200" b="1" dirty="0">
                <a:solidFill>
                  <a:srgbClr val="C00000"/>
                </a:solidFill>
                <a:latin typeface="Calibri"/>
                <a:cs typeface="Arial" pitchFamily="34" charset="0"/>
              </a:rPr>
              <a:t>у</a:t>
            </a:r>
            <a:r>
              <a:rPr lang="ru-RU" sz="2200" b="1" dirty="0" smtClean="0">
                <a:solidFill>
                  <a:srgbClr val="C00000"/>
                </a:solidFill>
                <a:latin typeface="Calibri"/>
                <a:cs typeface="Arial" pitchFamily="34" charset="0"/>
              </a:rPr>
              <a:t>влечения, хобби  </a:t>
            </a:r>
            <a:r>
              <a:rPr lang="ru-RU" sz="2200" b="1" dirty="0">
                <a:solidFill>
                  <a:srgbClr val="C00000"/>
                </a:solidFill>
                <a:latin typeface="Calibri"/>
                <a:cs typeface="Arial" pitchFamily="34" charset="0"/>
              </a:rPr>
              <a:t>___ ч.</a:t>
            </a:r>
          </a:p>
        </p:txBody>
      </p:sp>
      <p:sp>
        <p:nvSpPr>
          <p:cNvPr id="21" name="Прямоугольник 20"/>
          <p:cNvSpPr/>
          <p:nvPr/>
        </p:nvSpPr>
        <p:spPr>
          <a:xfrm>
            <a:off x="6154514" y="4812104"/>
            <a:ext cx="306045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01752" lvl="0" indent="-301752" eaLnBrk="0" hangingPunct="0">
              <a:spcBef>
                <a:spcPct val="20000"/>
              </a:spcBef>
              <a:buFont typeface="Wingdings" pitchFamily="2" charset="2"/>
              <a:buChar char="ü"/>
            </a:pPr>
            <a:r>
              <a:rPr lang="ru-RU" sz="2200" b="1" dirty="0">
                <a:solidFill>
                  <a:srgbClr val="C00000"/>
                </a:solidFill>
                <a:latin typeface="Calibri"/>
                <a:cs typeface="Arial" pitchFamily="34" charset="0"/>
              </a:rPr>
              <a:t>с</a:t>
            </a:r>
            <a:r>
              <a:rPr lang="ru-RU" sz="2200" b="1" dirty="0" smtClean="0">
                <a:solidFill>
                  <a:srgbClr val="C00000"/>
                </a:solidFill>
                <a:latin typeface="Calibri"/>
                <a:cs typeface="Arial" pitchFamily="34" charset="0"/>
              </a:rPr>
              <a:t>аморазвитие ____</a:t>
            </a:r>
            <a:r>
              <a:rPr lang="ru-RU" sz="2200" b="1" dirty="0">
                <a:solidFill>
                  <a:srgbClr val="C00000"/>
                </a:solidFill>
                <a:latin typeface="Calibri"/>
                <a:cs typeface="Arial" pitchFamily="34" charset="0"/>
              </a:rPr>
              <a:t>ч.</a:t>
            </a:r>
          </a:p>
        </p:txBody>
      </p:sp>
      <p:sp>
        <p:nvSpPr>
          <p:cNvPr id="24" name="Прямоугольник 23"/>
          <p:cNvSpPr/>
          <p:nvPr/>
        </p:nvSpPr>
        <p:spPr>
          <a:xfrm>
            <a:off x="5810344" y="5256148"/>
            <a:ext cx="357860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01752" lvl="0" indent="-301752" eaLnBrk="0" hangingPunct="0">
              <a:spcBef>
                <a:spcPct val="20000"/>
              </a:spcBef>
              <a:buFont typeface="Wingdings" pitchFamily="2" charset="2"/>
              <a:buChar char="ü"/>
            </a:pPr>
            <a:r>
              <a:rPr lang="ru-RU" sz="2200" b="1" dirty="0">
                <a:solidFill>
                  <a:srgbClr val="C00000"/>
                </a:solidFill>
                <a:latin typeface="Calibri"/>
                <a:cs typeface="Arial" pitchFamily="34" charset="0"/>
              </a:rPr>
              <a:t>п</a:t>
            </a:r>
            <a:r>
              <a:rPr lang="ru-RU" sz="2200" b="1" dirty="0" smtClean="0">
                <a:solidFill>
                  <a:srgbClr val="C00000"/>
                </a:solidFill>
                <a:latin typeface="Calibri"/>
                <a:cs typeface="Arial" pitchFamily="34" charset="0"/>
              </a:rPr>
              <a:t>росмотр сериала </a:t>
            </a:r>
            <a:r>
              <a:rPr lang="ru-RU" sz="2200" b="1" dirty="0">
                <a:solidFill>
                  <a:srgbClr val="C00000"/>
                </a:solidFill>
                <a:latin typeface="Calibri"/>
                <a:cs typeface="Arial" pitchFamily="34" charset="0"/>
              </a:rPr>
              <a:t>____ч.</a:t>
            </a:r>
          </a:p>
        </p:txBody>
      </p:sp>
      <p:sp>
        <p:nvSpPr>
          <p:cNvPr id="25" name="Прямоугольник 24"/>
          <p:cNvSpPr/>
          <p:nvPr/>
        </p:nvSpPr>
        <p:spPr>
          <a:xfrm>
            <a:off x="6501366" y="5775186"/>
            <a:ext cx="198958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hangingPunct="0">
              <a:spcBef>
                <a:spcPct val="20000"/>
              </a:spcBef>
            </a:pPr>
            <a:r>
              <a:rPr lang="ru-RU" sz="2200" b="1" dirty="0">
                <a:solidFill>
                  <a:srgbClr val="C00000"/>
                </a:solidFill>
                <a:latin typeface="Calibri"/>
                <a:cs typeface="Arial" pitchFamily="34" charset="0"/>
              </a:rPr>
              <a:t>Итого = ____ ч.</a:t>
            </a:r>
          </a:p>
        </p:txBody>
      </p:sp>
      <p:sp>
        <p:nvSpPr>
          <p:cNvPr id="28" name="Заголовок 1"/>
          <p:cNvSpPr>
            <a:spLocks noGrp="1"/>
          </p:cNvSpPr>
          <p:nvPr>
            <p:ph type="title"/>
          </p:nvPr>
        </p:nvSpPr>
        <p:spPr>
          <a:xfrm>
            <a:off x="2432720" y="439702"/>
            <a:ext cx="697798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Планирование, организация и управление самостоятельными физкультурными занятиями различной направленности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93017052"/>
      </p:ext>
    </p:extLst>
  </p:cSld>
  <p:clrMapOvr>
    <a:masterClrMapping/>
  </p:clrMapOvr>
  <p:transition spd="slow" advClick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1" grpId="0"/>
      <p:bldP spid="13" grpId="0"/>
      <p:bldP spid="15" grpId="0"/>
      <p:bldP spid="18" grpId="0"/>
      <p:bldP spid="21" grpId="0"/>
      <p:bldP spid="24" grpId="0"/>
      <p:bldP spid="2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0952" y="1988840"/>
            <a:ext cx="4676775" cy="383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92760" y="439702"/>
            <a:ext cx="661794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Планирование, организация и управление самостоятельными физкультурными занятиями различной направленности</a:t>
            </a:r>
            <a:endParaRPr lang="ru-RU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03833" y="1628800"/>
            <a:ext cx="9001000" cy="3979416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600" b="1" dirty="0">
                <a:solidFill>
                  <a:srgbClr val="C00000"/>
                </a:solidFill>
              </a:rPr>
              <a:t>Тайм-менеджмент</a:t>
            </a:r>
            <a:r>
              <a:rPr lang="ru-RU" sz="2600" dirty="0">
                <a:solidFill>
                  <a:srgbClr val="C00000"/>
                </a:solidFill>
              </a:rPr>
              <a:t> </a:t>
            </a:r>
            <a:r>
              <a:rPr lang="ru-RU" sz="2600" dirty="0" smtClean="0">
                <a:solidFill>
                  <a:srgbClr val="C00000"/>
                </a:solidFill>
              </a:rPr>
              <a:t>– набор </a:t>
            </a:r>
            <a:r>
              <a:rPr lang="ru-RU" sz="2600" dirty="0">
                <a:solidFill>
                  <a:srgbClr val="C00000"/>
                </a:solidFill>
              </a:rPr>
              <a:t>определённых инструментов, техник и методов организации деятельности человека, которые повышают его продуктивность</a:t>
            </a:r>
            <a:r>
              <a:rPr lang="ru-RU" sz="2600" dirty="0" smtClean="0">
                <a:solidFill>
                  <a:srgbClr val="C00000"/>
                </a:solidFill>
              </a:rPr>
              <a:t>.</a:t>
            </a:r>
          </a:p>
          <a:p>
            <a:pPr algn="just"/>
            <a:r>
              <a:rPr lang="ru-RU" sz="2600" dirty="0" smtClean="0">
                <a:solidFill>
                  <a:srgbClr val="C00000"/>
                </a:solidFill>
              </a:rPr>
              <a:t>Основные навыки:</a:t>
            </a:r>
          </a:p>
          <a:p>
            <a:pPr marL="457200" indent="-457200" algn="just">
              <a:buFont typeface="Wingdings" pitchFamily="2" charset="2"/>
              <a:buChar char="ü"/>
            </a:pPr>
            <a:r>
              <a:rPr lang="ru-RU" sz="2600" dirty="0" smtClean="0">
                <a:solidFill>
                  <a:srgbClr val="C00000"/>
                </a:solidFill>
              </a:rPr>
              <a:t>Расстановка приоритетов</a:t>
            </a:r>
          </a:p>
          <a:p>
            <a:pPr marL="457200" indent="-457200" algn="just">
              <a:buFont typeface="Wingdings" pitchFamily="2" charset="2"/>
              <a:buChar char="ü"/>
            </a:pPr>
            <a:r>
              <a:rPr lang="ru-RU" sz="2600" dirty="0" smtClean="0">
                <a:solidFill>
                  <a:srgbClr val="C00000"/>
                </a:solidFill>
              </a:rPr>
              <a:t>Планирование</a:t>
            </a:r>
          </a:p>
          <a:p>
            <a:pPr marL="457200" indent="-457200" algn="just">
              <a:buFont typeface="Wingdings" pitchFamily="2" charset="2"/>
              <a:buChar char="ü"/>
            </a:pPr>
            <a:r>
              <a:rPr lang="ru-RU" sz="2600" dirty="0" smtClean="0">
                <a:solidFill>
                  <a:srgbClr val="C00000"/>
                </a:solidFill>
              </a:rPr>
              <a:t>Составление списка дел</a:t>
            </a:r>
          </a:p>
          <a:p>
            <a:pPr marL="457200" indent="-457200" algn="just">
              <a:buFont typeface="Wingdings" pitchFamily="2" charset="2"/>
              <a:buChar char="ü"/>
            </a:pPr>
            <a:r>
              <a:rPr lang="ru-RU" sz="2600" dirty="0" smtClean="0">
                <a:solidFill>
                  <a:srgbClr val="C00000"/>
                </a:solidFill>
              </a:rPr>
              <a:t>Умение делегировать работу</a:t>
            </a:r>
          </a:p>
          <a:p>
            <a:pPr marL="457200" indent="-457200" algn="just">
              <a:buFont typeface="Wingdings" pitchFamily="2" charset="2"/>
              <a:buChar char="ü"/>
            </a:pPr>
            <a:r>
              <a:rPr lang="ru-RU" sz="2600" dirty="0" smtClean="0">
                <a:solidFill>
                  <a:srgbClr val="C00000"/>
                </a:solidFill>
              </a:rPr>
              <a:t>Отдых</a:t>
            </a:r>
          </a:p>
          <a:p>
            <a:pPr algn="just"/>
            <a:endParaRPr lang="ru-RU" sz="2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1782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5088" y="2204864"/>
            <a:ext cx="3633241" cy="37554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344488" y="1266564"/>
            <a:ext cx="8915400" cy="5188967"/>
          </a:xfrm>
        </p:spPr>
        <p:txBody>
          <a:bodyPr>
            <a:normAutofit/>
          </a:bodyPr>
          <a:lstStyle/>
          <a:p>
            <a:r>
              <a:rPr lang="ru-RU" sz="2800" b="1" dirty="0" err="1" smtClean="0">
                <a:solidFill>
                  <a:srgbClr val="C00000"/>
                </a:solidFill>
              </a:rPr>
              <a:t>Хронофаги</a:t>
            </a:r>
            <a:r>
              <a:rPr lang="ru-RU" sz="2800" b="1" dirty="0">
                <a:solidFill>
                  <a:srgbClr val="C00000"/>
                </a:solidFill>
              </a:rPr>
              <a:t>:</a:t>
            </a:r>
          </a:p>
          <a:p>
            <a:pPr marL="301752" indent="-301752">
              <a:buFont typeface="Wingdings" pitchFamily="2" charset="2"/>
              <a:buChar char="ü"/>
            </a:pPr>
            <a:r>
              <a:rPr lang="ru-RU" sz="2800" dirty="0">
                <a:solidFill>
                  <a:srgbClr val="C00000"/>
                </a:solidFill>
              </a:rPr>
              <a:t>Слишком поздний подъем по </a:t>
            </a:r>
            <a:r>
              <a:rPr lang="ru-RU" sz="2800" dirty="0" smtClean="0">
                <a:solidFill>
                  <a:srgbClr val="C00000"/>
                </a:solidFill>
              </a:rPr>
              <a:t>утрам</a:t>
            </a:r>
          </a:p>
          <a:p>
            <a:pPr marL="301752" indent="-301752">
              <a:buFont typeface="Wingdings" pitchFamily="2" charset="2"/>
              <a:buChar char="ü"/>
            </a:pPr>
            <a:r>
              <a:rPr lang="ru-RU" sz="2800" dirty="0">
                <a:solidFill>
                  <a:srgbClr val="C00000"/>
                </a:solidFill>
              </a:rPr>
              <a:t>Отсутствие режима и распорядка </a:t>
            </a:r>
            <a:r>
              <a:rPr lang="ru-RU" sz="2800" dirty="0" smtClean="0">
                <a:solidFill>
                  <a:srgbClr val="C00000"/>
                </a:solidFill>
              </a:rPr>
              <a:t>дня</a:t>
            </a:r>
          </a:p>
          <a:p>
            <a:pPr marL="301752" indent="-301752">
              <a:buFont typeface="Wingdings" pitchFamily="2" charset="2"/>
              <a:buChar char="ü"/>
            </a:pPr>
            <a:r>
              <a:rPr lang="ru-RU" sz="2800" dirty="0" smtClean="0">
                <a:solidFill>
                  <a:srgbClr val="C00000"/>
                </a:solidFill>
              </a:rPr>
              <a:t>Нечеткая </a:t>
            </a:r>
            <a:r>
              <a:rPr lang="ru-RU" sz="2800" dirty="0">
                <a:solidFill>
                  <a:srgbClr val="C00000"/>
                </a:solidFill>
              </a:rPr>
              <a:t>постановка </a:t>
            </a:r>
            <a:r>
              <a:rPr lang="ru-RU" sz="2800" dirty="0" smtClean="0">
                <a:solidFill>
                  <a:srgbClr val="C00000"/>
                </a:solidFill>
              </a:rPr>
              <a:t>целей</a:t>
            </a:r>
            <a:endParaRPr lang="ru-RU" sz="2800" dirty="0">
              <a:solidFill>
                <a:srgbClr val="C00000"/>
              </a:solidFill>
            </a:endParaRPr>
          </a:p>
          <a:p>
            <a:pPr marL="301752" indent="-301752">
              <a:buFont typeface="Wingdings" pitchFamily="2" charset="2"/>
              <a:buChar char="ü"/>
            </a:pPr>
            <a:r>
              <a:rPr lang="ru-RU" sz="2800" dirty="0">
                <a:solidFill>
                  <a:srgbClr val="C00000"/>
                </a:solidFill>
              </a:rPr>
              <a:t>Отсутствие самодисциплины</a:t>
            </a:r>
          </a:p>
          <a:p>
            <a:pPr marL="301752" indent="-301752">
              <a:buFont typeface="Wingdings" pitchFamily="2" charset="2"/>
              <a:buChar char="ü"/>
            </a:pPr>
            <a:r>
              <a:rPr lang="ru-RU" sz="2800" dirty="0">
                <a:solidFill>
                  <a:srgbClr val="C00000"/>
                </a:solidFill>
              </a:rPr>
              <a:t>Отсутствие </a:t>
            </a:r>
            <a:r>
              <a:rPr lang="ru-RU" sz="2800" dirty="0" smtClean="0">
                <a:solidFill>
                  <a:srgbClr val="C00000"/>
                </a:solidFill>
              </a:rPr>
              <a:t>делегирования</a:t>
            </a:r>
          </a:p>
          <a:p>
            <a:pPr marL="301752" indent="-301752">
              <a:buFont typeface="Wingdings" pitchFamily="2" charset="2"/>
              <a:buChar char="ü"/>
            </a:pPr>
            <a:r>
              <a:rPr lang="ru-RU" sz="2800" dirty="0" err="1" smtClean="0">
                <a:solidFill>
                  <a:srgbClr val="C00000"/>
                </a:solidFill>
              </a:rPr>
              <a:t>Перфекционизм</a:t>
            </a:r>
            <a:endParaRPr lang="ru-RU" sz="2800" dirty="0">
              <a:solidFill>
                <a:srgbClr val="C00000"/>
              </a:solidFill>
            </a:endParaRPr>
          </a:p>
          <a:p>
            <a:pPr marL="301752" indent="-301752">
              <a:buFont typeface="Wingdings" pitchFamily="2" charset="2"/>
              <a:buChar char="ü"/>
            </a:pPr>
            <a:r>
              <a:rPr lang="ru-RU" sz="2800" dirty="0">
                <a:solidFill>
                  <a:srgbClr val="C00000"/>
                </a:solidFill>
              </a:rPr>
              <a:t>«Зависимости»</a:t>
            </a:r>
          </a:p>
          <a:p>
            <a:pPr marL="301752" indent="-301752">
              <a:buFont typeface="Wingdings" pitchFamily="2" charset="2"/>
              <a:buChar char="ü"/>
            </a:pPr>
            <a:r>
              <a:rPr lang="ru-RU" sz="2800" dirty="0">
                <a:solidFill>
                  <a:srgbClr val="C00000"/>
                </a:solidFill>
              </a:rPr>
              <a:t>Низкая мотивация</a:t>
            </a:r>
          </a:p>
          <a:p>
            <a:pPr marL="301752" indent="-301752">
              <a:buFont typeface="Wingdings" pitchFamily="2" charset="2"/>
              <a:buChar char="ü"/>
            </a:pPr>
            <a:endParaRPr lang="ru-RU" sz="2800" dirty="0">
              <a:solidFill>
                <a:srgbClr val="C00000"/>
              </a:solidFill>
            </a:endParaRPr>
          </a:p>
        </p:txBody>
      </p:sp>
      <p:sp>
        <p:nvSpPr>
          <p:cNvPr id="8" name="Заголовок 1"/>
          <p:cNvSpPr>
            <a:spLocks noGrp="1"/>
          </p:cNvSpPr>
          <p:nvPr>
            <p:ph type="title"/>
          </p:nvPr>
        </p:nvSpPr>
        <p:spPr>
          <a:xfrm>
            <a:off x="2720752" y="439702"/>
            <a:ext cx="6689948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Планирование, организация и управление самостоятельными физкультурными занятиями различной направленности</a:t>
            </a:r>
            <a:endParaRPr lang="ru-RU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377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92760" y="439702"/>
            <a:ext cx="661794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Планирование, организация и управление самостоятельными физкультурными занятиями различной направленности</a:t>
            </a:r>
            <a:endParaRPr lang="ru-RU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72480" y="1181879"/>
            <a:ext cx="9101170" cy="4840304"/>
          </a:xfrm>
        </p:spPr>
        <p:txBody>
          <a:bodyPr>
            <a:normAutofit/>
          </a:bodyPr>
          <a:lstStyle/>
          <a:p>
            <a:r>
              <a:rPr lang="ru-RU" sz="2800" b="1" dirty="0" smtClean="0">
                <a:solidFill>
                  <a:srgbClr val="C00000"/>
                </a:solidFill>
              </a:rPr>
              <a:t>Закон </a:t>
            </a:r>
            <a:r>
              <a:rPr lang="ru-RU" sz="2800" b="1" dirty="0" err="1" smtClean="0">
                <a:solidFill>
                  <a:srgbClr val="C00000"/>
                </a:solidFill>
              </a:rPr>
              <a:t>Вильфредо</a:t>
            </a:r>
            <a:r>
              <a:rPr lang="ru-RU" sz="2800" b="1" dirty="0" smtClean="0">
                <a:solidFill>
                  <a:srgbClr val="C00000"/>
                </a:solidFill>
              </a:rPr>
              <a:t> </a:t>
            </a:r>
            <a:r>
              <a:rPr lang="ru-RU" sz="2800" b="1" dirty="0" err="1" smtClean="0">
                <a:solidFill>
                  <a:srgbClr val="C00000"/>
                </a:solidFill>
              </a:rPr>
              <a:t>Поретто</a:t>
            </a:r>
            <a:endParaRPr lang="ru-RU" sz="2800" b="1" dirty="0" smtClean="0">
              <a:solidFill>
                <a:srgbClr val="C00000"/>
              </a:solidFill>
            </a:endParaRPr>
          </a:p>
          <a:p>
            <a:endParaRPr lang="ru-RU" sz="2800" b="1" dirty="0">
              <a:solidFill>
                <a:srgbClr val="C00000"/>
              </a:solidFill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757736" y="1772816"/>
            <a:ext cx="1728192" cy="165618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 smtClean="0"/>
              <a:t>Усилия</a:t>
            </a:r>
          </a:p>
          <a:p>
            <a:pPr algn="ctr"/>
            <a:r>
              <a:rPr lang="ru-RU" sz="2400" b="1" dirty="0" smtClean="0"/>
              <a:t>20%</a:t>
            </a:r>
            <a:endParaRPr lang="ru-RU" sz="2400" b="1" dirty="0"/>
          </a:p>
        </p:txBody>
      </p:sp>
      <p:sp>
        <p:nvSpPr>
          <p:cNvPr id="5" name="Овал 4"/>
          <p:cNvSpPr/>
          <p:nvPr/>
        </p:nvSpPr>
        <p:spPr>
          <a:xfrm>
            <a:off x="6076528" y="4081657"/>
            <a:ext cx="1731776" cy="165618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/>
              <a:t>Результат</a:t>
            </a:r>
          </a:p>
          <a:p>
            <a:pPr algn="ctr"/>
            <a:r>
              <a:rPr lang="ru-RU" b="1" dirty="0" smtClean="0"/>
              <a:t>20%</a:t>
            </a:r>
            <a:endParaRPr lang="ru-RU" b="1" dirty="0"/>
          </a:p>
        </p:txBody>
      </p:sp>
      <p:sp>
        <p:nvSpPr>
          <p:cNvPr id="6" name="Овал 5"/>
          <p:cNvSpPr/>
          <p:nvPr/>
        </p:nvSpPr>
        <p:spPr>
          <a:xfrm>
            <a:off x="5574264" y="1304764"/>
            <a:ext cx="2736304" cy="259228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 smtClean="0"/>
              <a:t>Результат</a:t>
            </a:r>
          </a:p>
          <a:p>
            <a:pPr algn="ctr"/>
            <a:r>
              <a:rPr lang="ru-RU" sz="2400" b="1" dirty="0" smtClean="0"/>
              <a:t>80%</a:t>
            </a:r>
            <a:endParaRPr lang="ru-RU" sz="2400" b="1" dirty="0"/>
          </a:p>
        </p:txBody>
      </p:sp>
      <p:sp>
        <p:nvSpPr>
          <p:cNvPr id="7" name="Овал 6"/>
          <p:cNvSpPr/>
          <p:nvPr/>
        </p:nvSpPr>
        <p:spPr>
          <a:xfrm>
            <a:off x="2255218" y="3602031"/>
            <a:ext cx="2736304" cy="261543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 smtClean="0"/>
              <a:t>Усилия</a:t>
            </a:r>
          </a:p>
          <a:p>
            <a:pPr algn="ctr"/>
            <a:r>
              <a:rPr lang="ru-RU" sz="2400" b="1" dirty="0" smtClean="0"/>
              <a:t>80%</a:t>
            </a:r>
            <a:endParaRPr lang="ru-RU" sz="2400" b="1" dirty="0"/>
          </a:p>
        </p:txBody>
      </p:sp>
      <p:sp>
        <p:nvSpPr>
          <p:cNvPr id="11" name="Стрелка вправо 10"/>
          <p:cNvSpPr/>
          <p:nvPr/>
        </p:nvSpPr>
        <p:spPr>
          <a:xfrm>
            <a:off x="4485928" y="2474894"/>
            <a:ext cx="1656184" cy="252028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Стрелка влево 11"/>
          <p:cNvSpPr/>
          <p:nvPr/>
        </p:nvSpPr>
        <p:spPr>
          <a:xfrm flipH="1">
            <a:off x="4348336" y="4809347"/>
            <a:ext cx="1728192" cy="247443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1782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92760" y="439702"/>
            <a:ext cx="661794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Планирование, организация и управление самостоятельными физкультурными занятиями различной направленности</a:t>
            </a:r>
            <a:endParaRPr lang="ru-RU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800" dirty="0" smtClean="0">
                <a:solidFill>
                  <a:srgbClr val="C00000"/>
                </a:solidFill>
              </a:rPr>
              <a:t>«Матрица Эйзенхауэра»</a:t>
            </a:r>
            <a:endParaRPr lang="ru-RU" sz="2800" dirty="0">
              <a:solidFill>
                <a:srgbClr val="C00000"/>
              </a:solidFill>
            </a:endParaRPr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9252035"/>
              </p:ext>
            </p:extLst>
          </p:nvPr>
        </p:nvGraphicFramePr>
        <p:xfrm>
          <a:off x="1496616" y="2420888"/>
          <a:ext cx="3302000" cy="179832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33020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741680">
                <a:tc>
                  <a:txBody>
                    <a:bodyPr/>
                    <a:lstStyle/>
                    <a:p>
                      <a:pPr algn="ctr"/>
                      <a:r>
                        <a:rPr lang="ru-RU" sz="2800" b="1" dirty="0" smtClean="0"/>
                        <a:t>Важные  срочные</a:t>
                      </a:r>
                    </a:p>
                    <a:p>
                      <a:pPr algn="ctr"/>
                      <a:r>
                        <a:rPr lang="ru-RU" sz="2800" b="0" dirty="0" smtClean="0"/>
                        <a:t>(требует быстрого решения)</a:t>
                      </a:r>
                    </a:p>
                    <a:p>
                      <a:pPr algn="ctr"/>
                      <a:r>
                        <a:rPr lang="ru-RU" sz="2800" b="1" dirty="0" smtClean="0"/>
                        <a:t>  </a:t>
                      </a:r>
                      <a:endParaRPr lang="ru-RU" sz="2800" b="1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6218676"/>
              </p:ext>
            </p:extLst>
          </p:nvPr>
        </p:nvGraphicFramePr>
        <p:xfrm>
          <a:off x="4808984" y="2420888"/>
          <a:ext cx="3518024" cy="18002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51802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800200">
                <a:tc>
                  <a:txBody>
                    <a:bodyPr/>
                    <a:lstStyle/>
                    <a:p>
                      <a:pPr algn="ctr"/>
                      <a:r>
                        <a:rPr lang="ru-RU" sz="2800" b="1" dirty="0" smtClean="0">
                          <a:solidFill>
                            <a:schemeClr val="tx1"/>
                          </a:solidFill>
                        </a:rPr>
                        <a:t>Важные не срочные</a:t>
                      </a:r>
                    </a:p>
                    <a:p>
                      <a:pPr algn="ctr"/>
                      <a:r>
                        <a:rPr lang="ru-RU" sz="2800" b="0" dirty="0" smtClean="0">
                          <a:solidFill>
                            <a:schemeClr val="tx1"/>
                          </a:solidFill>
                        </a:rPr>
                        <a:t>(полезная ценная работа)</a:t>
                      </a:r>
                    </a:p>
                    <a:p>
                      <a:pPr algn="ctr"/>
                      <a:endParaRPr lang="ru-RU" sz="28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6285735"/>
              </p:ext>
            </p:extLst>
          </p:nvPr>
        </p:nvGraphicFramePr>
        <p:xfrm>
          <a:off x="1496616" y="4221088"/>
          <a:ext cx="3302000" cy="179832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33020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741680">
                <a:tc>
                  <a:txBody>
                    <a:bodyPr/>
                    <a:lstStyle/>
                    <a:p>
                      <a:pPr algn="ctr"/>
                      <a:r>
                        <a:rPr lang="ru-RU" sz="2800" b="1" dirty="0" smtClean="0"/>
                        <a:t>Неважные срочные</a:t>
                      </a:r>
                    </a:p>
                    <a:p>
                      <a:pPr algn="ctr"/>
                      <a:r>
                        <a:rPr lang="ru-RU" sz="2800" b="0" dirty="0" smtClean="0"/>
                        <a:t>(делегировать)</a:t>
                      </a:r>
                    </a:p>
                    <a:p>
                      <a:pPr algn="ctr"/>
                      <a:endParaRPr lang="ru-RU" sz="2800" b="1" dirty="0" smtClean="0"/>
                    </a:p>
                    <a:p>
                      <a:pPr algn="ctr"/>
                      <a:endParaRPr lang="ru-RU" sz="2800" b="1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0615210"/>
              </p:ext>
            </p:extLst>
          </p:nvPr>
        </p:nvGraphicFramePr>
        <p:xfrm>
          <a:off x="4808984" y="4221088"/>
          <a:ext cx="3518024" cy="18288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51802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828800">
                <a:tc>
                  <a:txBody>
                    <a:bodyPr/>
                    <a:lstStyle/>
                    <a:p>
                      <a:pPr algn="ctr"/>
                      <a:r>
                        <a:rPr lang="ru-RU" sz="2800" b="1" dirty="0" smtClean="0">
                          <a:solidFill>
                            <a:schemeClr val="tx1"/>
                          </a:solidFill>
                        </a:rPr>
                        <a:t>Неважные </a:t>
                      </a:r>
                      <a:r>
                        <a:rPr lang="ru-RU" sz="2800" b="0" dirty="0" smtClean="0">
                          <a:solidFill>
                            <a:schemeClr val="tx1"/>
                          </a:solidFill>
                        </a:rPr>
                        <a:t>несрочные</a:t>
                      </a:r>
                    </a:p>
                    <a:p>
                      <a:pPr algn="ctr"/>
                      <a:r>
                        <a:rPr lang="ru-RU" sz="2800" b="0" dirty="0" smtClean="0">
                          <a:solidFill>
                            <a:schemeClr val="tx1"/>
                          </a:solidFill>
                        </a:rPr>
                        <a:t>(отказаться)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1782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92760" y="439702"/>
            <a:ext cx="661794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Планирование, организация и управление самостоятельными физкультурными занятиями различной направленности</a:t>
            </a:r>
            <a:endParaRPr lang="ru-RU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60512" y="1628800"/>
            <a:ext cx="8315878" cy="4840304"/>
          </a:xfrm>
        </p:spPr>
        <p:txBody>
          <a:bodyPr>
            <a:normAutofit/>
          </a:bodyPr>
          <a:lstStyle/>
          <a:p>
            <a:r>
              <a:rPr lang="ru-RU" sz="2800" dirty="0" smtClean="0">
                <a:solidFill>
                  <a:srgbClr val="C00000"/>
                </a:solidFill>
              </a:rPr>
              <a:t>Рекомендации по организации самостоятельных занятий физическими упражнениями: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ru-RU" sz="2800" dirty="0" smtClean="0">
                <a:solidFill>
                  <a:srgbClr val="C00000"/>
                </a:solidFill>
              </a:rPr>
              <a:t>Выяснить </a:t>
            </a:r>
            <a:r>
              <a:rPr lang="ru-RU" sz="2800" dirty="0">
                <a:solidFill>
                  <a:srgbClr val="C00000"/>
                </a:solidFill>
              </a:rPr>
              <a:t>состояние своего </a:t>
            </a:r>
            <a:r>
              <a:rPr lang="ru-RU" sz="2800" dirty="0" smtClean="0">
                <a:solidFill>
                  <a:srgbClr val="C00000"/>
                </a:solidFill>
              </a:rPr>
              <a:t>здоровья;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ru-RU" sz="2800" dirty="0" smtClean="0">
                <a:solidFill>
                  <a:srgbClr val="C00000"/>
                </a:solidFill>
              </a:rPr>
              <a:t>Определить время, которые вы можете потратить на занятия;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ru-RU" sz="2800" dirty="0" smtClean="0">
                <a:solidFill>
                  <a:srgbClr val="C00000"/>
                </a:solidFill>
              </a:rPr>
              <a:t>Определить место, где вы будете заниматься;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ru-RU" sz="2800" dirty="0" smtClean="0">
                <a:solidFill>
                  <a:srgbClr val="C00000"/>
                </a:solidFill>
              </a:rPr>
              <a:t>Создать благоприятные условия;</a:t>
            </a:r>
          </a:p>
          <a:p>
            <a:pPr marL="342900" indent="-342900">
              <a:buFont typeface="Wingdings" pitchFamily="2" charset="2"/>
              <a:buChar char="ü"/>
            </a:pPr>
            <a:endParaRPr lang="ru-RU" sz="28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1782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План лекции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52472" y="1643050"/>
            <a:ext cx="8286808" cy="4538022"/>
          </a:xfrm>
        </p:spPr>
        <p:txBody>
          <a:bodyPr>
            <a:normAutofit/>
          </a:bodyPr>
          <a:lstStyle/>
          <a:p>
            <a:pPr marL="457200" indent="-457200" algn="just">
              <a:buAutoNum type="arabicPeriod"/>
            </a:pPr>
            <a:r>
              <a:rPr lang="ru-RU" sz="2800" dirty="0" smtClean="0">
                <a:solidFill>
                  <a:srgbClr val="C00000"/>
                </a:solidFill>
                <a:latin typeface="Arial" pitchFamily="34" charset="0"/>
              </a:rPr>
              <a:t>Планирование, организация и управление самостоятельными физкультурными занятиями различной направленности.</a:t>
            </a:r>
          </a:p>
          <a:p>
            <a:pPr marL="457200" indent="-457200" algn="just">
              <a:buAutoNum type="arabicPeriod"/>
            </a:pPr>
            <a:r>
              <a:rPr lang="ru-RU" sz="2800" dirty="0" smtClean="0">
                <a:solidFill>
                  <a:srgbClr val="C00000"/>
                </a:solidFill>
                <a:latin typeface="Arial" pitchFamily="34" charset="0"/>
              </a:rPr>
              <a:t>Гигиена, формы, структура и содержание самостоятельными занятиями физическими упражнениями.</a:t>
            </a:r>
          </a:p>
          <a:p>
            <a:pPr marL="457200" indent="-457200" algn="just">
              <a:buAutoNum type="arabicPeriod"/>
            </a:pPr>
            <a:r>
              <a:rPr lang="ru-RU" sz="2800" dirty="0" smtClean="0">
                <a:solidFill>
                  <a:srgbClr val="C00000"/>
                </a:solidFill>
                <a:latin typeface="Arial" pitchFamily="34" charset="0"/>
              </a:rPr>
              <a:t>Методика развития физических (двигательных) способностей.</a:t>
            </a:r>
            <a:endParaRPr lang="ru-RU" sz="2800" dirty="0">
              <a:solidFill>
                <a:srgbClr val="C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1033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92760" y="404664"/>
            <a:ext cx="661794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Гигиена, формы, структура и содержание самостоятельными занятиями физическими </a:t>
            </a:r>
            <a:r>
              <a:rPr lang="ru-RU" sz="25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упражнениями</a:t>
            </a:r>
            <a:endParaRPr lang="ru-RU" sz="25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800" dirty="0">
                <a:solidFill>
                  <a:srgbClr val="C00000"/>
                </a:solidFill>
              </a:rPr>
              <a:t>Гигиена физических упражнений и спорта — это самостоятельная гигиеническая дисциплина</a:t>
            </a:r>
            <a:r>
              <a:rPr lang="ru-RU" sz="2800" dirty="0" smtClean="0">
                <a:solidFill>
                  <a:srgbClr val="C00000"/>
                </a:solidFill>
              </a:rPr>
              <a:t>.</a:t>
            </a:r>
            <a:endParaRPr lang="ru-RU" sz="2800" dirty="0">
              <a:solidFill>
                <a:srgbClr val="C00000"/>
              </a:solidFill>
            </a:endParaRPr>
          </a:p>
          <a:p>
            <a:pPr algn="just"/>
            <a:r>
              <a:rPr lang="ru-RU" sz="2800" dirty="0">
                <a:solidFill>
                  <a:srgbClr val="C00000"/>
                </a:solidFill>
              </a:rPr>
              <a:t>Основные задачи </a:t>
            </a:r>
            <a:r>
              <a:rPr lang="ru-RU" sz="2800" dirty="0" smtClean="0">
                <a:solidFill>
                  <a:srgbClr val="C00000"/>
                </a:solidFill>
              </a:rPr>
              <a:t>:</a:t>
            </a:r>
            <a:endParaRPr lang="ru-RU" sz="2800" dirty="0">
              <a:solidFill>
                <a:srgbClr val="C00000"/>
              </a:solidFill>
            </a:endParaRPr>
          </a:p>
          <a:p>
            <a:pPr algn="just"/>
            <a:r>
              <a:rPr lang="ru-RU" sz="2800" dirty="0">
                <a:solidFill>
                  <a:srgbClr val="C00000"/>
                </a:solidFill>
              </a:rPr>
              <a:t>Изучение и оздоровление условий внешней среды, в которых происходят занятия физической культурой и спортом</a:t>
            </a:r>
            <a:r>
              <a:rPr lang="ru-RU" sz="2800" dirty="0" smtClean="0">
                <a:solidFill>
                  <a:srgbClr val="C00000"/>
                </a:solidFill>
              </a:rPr>
              <a:t>.</a:t>
            </a:r>
            <a:endParaRPr lang="ru-RU" sz="2800" dirty="0">
              <a:solidFill>
                <a:srgbClr val="C00000"/>
              </a:solidFill>
            </a:endParaRPr>
          </a:p>
          <a:p>
            <a:pPr algn="just"/>
            <a:r>
              <a:rPr lang="ru-RU" sz="2800" dirty="0">
                <a:solidFill>
                  <a:srgbClr val="C00000"/>
                </a:solidFill>
              </a:rPr>
              <a:t>Разработка гигиенических мероприятий, способствующих укреплению здоровья, повышению работоспособности, выносливости, росту спортивных достижений.</a:t>
            </a:r>
          </a:p>
        </p:txBody>
      </p:sp>
    </p:spTree>
    <p:extLst>
      <p:ext uri="{BB962C8B-B14F-4D97-AF65-F5344CB8AC3E}">
        <p14:creationId xmlns:p14="http://schemas.microsoft.com/office/powerpoint/2010/main" val="441782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92760" y="439702"/>
            <a:ext cx="661794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Гигиена, формы, структура и содержание самостоятельными занятиями физическими </a:t>
            </a:r>
            <a:r>
              <a:rPr lang="ru-RU" sz="25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упражнениями</a:t>
            </a:r>
            <a:endParaRPr lang="ru-RU" sz="25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ru-RU" sz="2800" dirty="0">
                <a:solidFill>
                  <a:srgbClr val="C00000"/>
                </a:solidFill>
              </a:rPr>
              <a:t>Самостоятельные занятия физическими упражнениями могут иметь </a:t>
            </a:r>
            <a:r>
              <a:rPr lang="ru-RU" sz="2800" dirty="0" smtClean="0">
                <a:solidFill>
                  <a:srgbClr val="C00000"/>
                </a:solidFill>
              </a:rPr>
              <a:t>различную </a:t>
            </a:r>
            <a:r>
              <a:rPr lang="ru-RU" sz="2800" dirty="0">
                <a:solidFill>
                  <a:srgbClr val="C00000"/>
                </a:solidFill>
              </a:rPr>
              <a:t>целевую направленность. </a:t>
            </a:r>
            <a:endParaRPr lang="ru-RU" sz="2800" dirty="0" smtClean="0">
              <a:solidFill>
                <a:srgbClr val="C00000"/>
              </a:solidFill>
            </a:endParaRPr>
          </a:p>
          <a:p>
            <a:pPr algn="just"/>
            <a:r>
              <a:rPr lang="ru-RU" sz="2800" dirty="0" smtClean="0">
                <a:solidFill>
                  <a:srgbClr val="C00000"/>
                </a:solidFill>
              </a:rPr>
              <a:t>Выделяют </a:t>
            </a:r>
            <a:r>
              <a:rPr lang="ru-RU" sz="2800" dirty="0">
                <a:solidFill>
                  <a:srgbClr val="C00000"/>
                </a:solidFill>
              </a:rPr>
              <a:t>следующие основные </a:t>
            </a:r>
            <a:r>
              <a:rPr lang="ru-RU" sz="2800" dirty="0" smtClean="0">
                <a:solidFill>
                  <a:srgbClr val="C00000"/>
                </a:solidFill>
              </a:rPr>
              <a:t>направления </a:t>
            </a:r>
            <a:r>
              <a:rPr lang="ru-RU" sz="2800" dirty="0">
                <a:solidFill>
                  <a:srgbClr val="C00000"/>
                </a:solidFill>
              </a:rPr>
              <a:t>использования средств физической </a:t>
            </a:r>
            <a:r>
              <a:rPr lang="ru-RU" sz="2800" dirty="0" smtClean="0">
                <a:solidFill>
                  <a:srgbClr val="C00000"/>
                </a:solidFill>
              </a:rPr>
              <a:t>культуры:</a:t>
            </a:r>
          </a:p>
          <a:p>
            <a:pPr marL="457200" indent="-457200" algn="just">
              <a:buFont typeface="Wingdings" pitchFamily="2" charset="2"/>
              <a:buChar char="ü"/>
            </a:pPr>
            <a:r>
              <a:rPr lang="ru-RU" sz="2800" dirty="0" smtClean="0">
                <a:solidFill>
                  <a:srgbClr val="C00000"/>
                </a:solidFill>
              </a:rPr>
              <a:t>гигиеническое </a:t>
            </a:r>
          </a:p>
          <a:p>
            <a:pPr marL="457200" indent="-457200" algn="just">
              <a:buFont typeface="Wingdings" pitchFamily="2" charset="2"/>
              <a:buChar char="ü"/>
            </a:pPr>
            <a:r>
              <a:rPr lang="ru-RU" sz="2800" dirty="0" smtClean="0">
                <a:solidFill>
                  <a:srgbClr val="C00000"/>
                </a:solidFill>
              </a:rPr>
              <a:t>рекреативное </a:t>
            </a:r>
            <a:endParaRPr lang="ru-RU" sz="2800" dirty="0">
              <a:solidFill>
                <a:srgbClr val="C00000"/>
              </a:solidFill>
            </a:endParaRPr>
          </a:p>
          <a:p>
            <a:pPr marL="457200" indent="-457200" algn="just">
              <a:buFont typeface="Wingdings" pitchFamily="2" charset="2"/>
              <a:buChar char="ü"/>
            </a:pPr>
            <a:r>
              <a:rPr lang="ru-RU" sz="2800" dirty="0" err="1" smtClean="0">
                <a:solidFill>
                  <a:srgbClr val="C00000"/>
                </a:solidFill>
              </a:rPr>
              <a:t>общеподготовительное</a:t>
            </a:r>
            <a:r>
              <a:rPr lang="ru-RU" sz="2800" dirty="0" smtClean="0">
                <a:solidFill>
                  <a:srgbClr val="C00000"/>
                </a:solidFill>
              </a:rPr>
              <a:t> </a:t>
            </a:r>
          </a:p>
          <a:p>
            <a:pPr marL="457200" indent="-457200" algn="just">
              <a:buFont typeface="Wingdings" pitchFamily="2" charset="2"/>
              <a:buChar char="ü"/>
            </a:pPr>
            <a:r>
              <a:rPr lang="ru-RU" sz="2800" dirty="0" smtClean="0">
                <a:solidFill>
                  <a:srgbClr val="C00000"/>
                </a:solidFill>
              </a:rPr>
              <a:t>спортивное </a:t>
            </a:r>
            <a:endParaRPr lang="ru-RU" sz="2800" dirty="0">
              <a:solidFill>
                <a:srgbClr val="C00000"/>
              </a:solidFill>
            </a:endParaRPr>
          </a:p>
          <a:p>
            <a:pPr marL="457200" indent="-457200" algn="just">
              <a:buFont typeface="Wingdings" pitchFamily="2" charset="2"/>
              <a:buChar char="ü"/>
            </a:pPr>
            <a:r>
              <a:rPr lang="ru-RU" sz="2800" dirty="0" smtClean="0">
                <a:solidFill>
                  <a:srgbClr val="C00000"/>
                </a:solidFill>
              </a:rPr>
              <a:t>профессионально-прикладное </a:t>
            </a:r>
          </a:p>
          <a:p>
            <a:pPr marL="457200" indent="-457200" algn="just">
              <a:buFont typeface="Wingdings" pitchFamily="2" charset="2"/>
              <a:buChar char="ü"/>
            </a:pPr>
            <a:r>
              <a:rPr lang="ru-RU" sz="2800" dirty="0" smtClean="0">
                <a:solidFill>
                  <a:srgbClr val="C00000"/>
                </a:solidFill>
              </a:rPr>
              <a:t>лечебное</a:t>
            </a:r>
            <a:endParaRPr lang="ru-RU" sz="28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018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92760" y="439702"/>
            <a:ext cx="661794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Гигиена, формы, структура и содержание самостоятельными занятиями физическими </a:t>
            </a:r>
            <a:r>
              <a:rPr lang="ru-RU" sz="25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упражнениями</a:t>
            </a:r>
            <a:endParaRPr lang="ru-RU" sz="25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16496" y="1340768"/>
            <a:ext cx="9101170" cy="4840304"/>
          </a:xfrm>
        </p:spPr>
        <p:txBody>
          <a:bodyPr>
            <a:normAutofit/>
          </a:bodyPr>
          <a:lstStyle/>
          <a:p>
            <a:r>
              <a:rPr lang="ru-RU" sz="2800" dirty="0">
                <a:solidFill>
                  <a:srgbClr val="C00000"/>
                </a:solidFill>
              </a:rPr>
              <a:t>Формы самостоятельных занятий физическими </a:t>
            </a:r>
            <a:r>
              <a:rPr lang="ru-RU" sz="2800" dirty="0" smtClean="0">
                <a:solidFill>
                  <a:srgbClr val="C00000"/>
                </a:solidFill>
              </a:rPr>
              <a:t>упражнениями: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ru-RU" sz="2800" dirty="0">
                <a:solidFill>
                  <a:srgbClr val="C00000"/>
                </a:solidFill>
              </a:rPr>
              <a:t>Утренняя гигиеническая </a:t>
            </a:r>
            <a:r>
              <a:rPr lang="ru-RU" sz="2800" dirty="0" smtClean="0">
                <a:solidFill>
                  <a:srgbClr val="C00000"/>
                </a:solidFill>
              </a:rPr>
              <a:t>гимнастика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ru-RU" sz="2800" dirty="0">
                <a:solidFill>
                  <a:srgbClr val="C00000"/>
                </a:solidFill>
              </a:rPr>
              <a:t>Упражнения в течение учебного (трудового</a:t>
            </a:r>
            <a:r>
              <a:rPr lang="ru-RU" sz="2800" dirty="0" smtClean="0">
                <a:solidFill>
                  <a:srgbClr val="C00000"/>
                </a:solidFill>
              </a:rPr>
              <a:t>) дня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ru-RU" sz="2800" dirty="0">
                <a:solidFill>
                  <a:srgbClr val="C00000"/>
                </a:solidFill>
              </a:rPr>
              <a:t>Самостоятельные тренировочные занятия</a:t>
            </a:r>
            <a:endParaRPr lang="ru-RU" sz="2800" dirty="0" smtClean="0">
              <a:solidFill>
                <a:srgbClr val="C00000"/>
              </a:solidFill>
            </a:endParaRPr>
          </a:p>
          <a:p>
            <a:pPr marL="342900" indent="-342900">
              <a:buFont typeface="Wingdings" pitchFamily="2" charset="2"/>
              <a:buChar char="Ø"/>
            </a:pPr>
            <a:endParaRPr lang="ru-RU" sz="2800" dirty="0" smtClean="0">
              <a:solidFill>
                <a:srgbClr val="C00000"/>
              </a:solidFill>
            </a:endParaRPr>
          </a:p>
          <a:p>
            <a:endParaRPr lang="ru-RU" sz="28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018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92760" y="439702"/>
            <a:ext cx="661794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Гигиена, формы, структура и содержание самостоятельными занятиями физическими </a:t>
            </a:r>
            <a:r>
              <a:rPr lang="ru-RU" sz="25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упражнениями</a:t>
            </a:r>
            <a:endParaRPr lang="ru-RU" sz="25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800" dirty="0">
                <a:solidFill>
                  <a:srgbClr val="C00000"/>
                </a:solidFill>
              </a:rPr>
              <a:t>Структура самостоятельного занятия физическими упражнениями и содержание каждой </a:t>
            </a:r>
            <a:r>
              <a:rPr lang="ru-RU" sz="2800" dirty="0" smtClean="0">
                <a:solidFill>
                  <a:srgbClr val="C00000"/>
                </a:solidFill>
              </a:rPr>
              <a:t>части:</a:t>
            </a:r>
          </a:p>
          <a:p>
            <a:pPr marL="457200" indent="-457200" algn="just">
              <a:buFont typeface="Wingdings" pitchFamily="2" charset="2"/>
              <a:buChar char="ü"/>
            </a:pPr>
            <a:r>
              <a:rPr lang="ru-RU" sz="2800" dirty="0">
                <a:solidFill>
                  <a:srgbClr val="C00000"/>
                </a:solidFill>
              </a:rPr>
              <a:t>подготовительная часть – постепенное увеличение </a:t>
            </a:r>
            <a:r>
              <a:rPr lang="ru-RU" sz="2800" dirty="0" smtClean="0">
                <a:solidFill>
                  <a:srgbClr val="C00000"/>
                </a:solidFill>
              </a:rPr>
              <a:t>нагрузки; </a:t>
            </a:r>
          </a:p>
          <a:p>
            <a:pPr marL="457200" indent="-457200" algn="just">
              <a:buFont typeface="Wingdings" pitchFamily="2" charset="2"/>
              <a:buChar char="ü"/>
            </a:pPr>
            <a:r>
              <a:rPr lang="ru-RU" sz="2800" dirty="0" smtClean="0">
                <a:solidFill>
                  <a:srgbClr val="C00000"/>
                </a:solidFill>
              </a:rPr>
              <a:t>основная </a:t>
            </a:r>
            <a:r>
              <a:rPr lang="ru-RU" sz="2800" dirty="0">
                <a:solidFill>
                  <a:srgbClr val="C00000"/>
                </a:solidFill>
              </a:rPr>
              <a:t>часть – пик нагрузки; </a:t>
            </a:r>
            <a:endParaRPr lang="ru-RU" sz="2800" dirty="0" smtClean="0">
              <a:solidFill>
                <a:srgbClr val="C00000"/>
              </a:solidFill>
            </a:endParaRPr>
          </a:p>
          <a:p>
            <a:pPr marL="457200" indent="-457200" algn="just">
              <a:buFont typeface="Wingdings" pitchFamily="2" charset="2"/>
              <a:buChar char="ü"/>
            </a:pPr>
            <a:r>
              <a:rPr lang="ru-RU" sz="2800" dirty="0" smtClean="0">
                <a:solidFill>
                  <a:srgbClr val="C00000"/>
                </a:solidFill>
              </a:rPr>
              <a:t>заключительная </a:t>
            </a:r>
            <a:r>
              <a:rPr lang="ru-RU" sz="2800" dirty="0">
                <a:solidFill>
                  <a:srgbClr val="C00000"/>
                </a:solidFill>
              </a:rPr>
              <a:t>часть – постепенное снижение.</a:t>
            </a:r>
            <a:endParaRPr lang="ru-RU" sz="2800" dirty="0" smtClean="0">
              <a:solidFill>
                <a:srgbClr val="C00000"/>
              </a:solidFill>
            </a:endParaRPr>
          </a:p>
          <a:p>
            <a:pPr algn="just"/>
            <a:endParaRPr lang="ru-RU" sz="28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018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92760" y="439702"/>
            <a:ext cx="661794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Гигиена, формы, структура и содержание самостоятельными занятиями физическими </a:t>
            </a:r>
            <a:r>
              <a:rPr lang="ru-RU" sz="25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упражнениями</a:t>
            </a:r>
            <a:endParaRPr lang="ru-RU" sz="25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88504" y="1340768"/>
            <a:ext cx="9101170" cy="5040560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600" dirty="0" smtClean="0">
                <a:solidFill>
                  <a:srgbClr val="C00000"/>
                </a:solidFill>
              </a:rPr>
              <a:t>Подготовительная </a:t>
            </a:r>
            <a:r>
              <a:rPr lang="ru-RU" sz="2600" dirty="0">
                <a:solidFill>
                  <a:srgbClr val="C00000"/>
                </a:solidFill>
              </a:rPr>
              <a:t>часть </a:t>
            </a:r>
            <a:endParaRPr lang="ru-RU" sz="2600" dirty="0" smtClean="0">
              <a:solidFill>
                <a:srgbClr val="C00000"/>
              </a:solidFill>
            </a:endParaRPr>
          </a:p>
          <a:p>
            <a:pPr marL="457200" indent="-457200" algn="just">
              <a:buFont typeface="Wingdings" pitchFamily="2" charset="2"/>
              <a:buChar char="ü"/>
            </a:pPr>
            <a:r>
              <a:rPr lang="ru-RU" sz="2600" dirty="0">
                <a:solidFill>
                  <a:srgbClr val="C00000"/>
                </a:solidFill>
              </a:rPr>
              <a:t>Общая («период врабатывания»)</a:t>
            </a:r>
            <a:endParaRPr lang="ru-RU" sz="2600" dirty="0" smtClean="0">
              <a:solidFill>
                <a:srgbClr val="C00000"/>
              </a:solidFill>
            </a:endParaRPr>
          </a:p>
          <a:p>
            <a:pPr algn="just"/>
            <a:r>
              <a:rPr lang="ru-RU" sz="2600" dirty="0" smtClean="0">
                <a:solidFill>
                  <a:srgbClr val="C00000"/>
                </a:solidFill>
              </a:rPr>
              <a:t> - разогреть </a:t>
            </a:r>
            <a:r>
              <a:rPr lang="ru-RU" sz="2600" dirty="0">
                <a:solidFill>
                  <a:srgbClr val="C00000"/>
                </a:solidFill>
              </a:rPr>
              <a:t>организм, повысить температуру кожи и тела, в частности мышц опорно-двигательного аппарата;</a:t>
            </a:r>
          </a:p>
          <a:p>
            <a:pPr algn="just"/>
            <a:r>
              <a:rPr lang="ru-RU" sz="2600" dirty="0">
                <a:solidFill>
                  <a:srgbClr val="C00000"/>
                </a:solidFill>
              </a:rPr>
              <a:t>- повысить эластичность связок и подвижность суставов;</a:t>
            </a:r>
          </a:p>
          <a:p>
            <a:pPr algn="just"/>
            <a:r>
              <a:rPr lang="ru-RU" sz="2600" dirty="0">
                <a:solidFill>
                  <a:srgbClr val="C00000"/>
                </a:solidFill>
              </a:rPr>
              <a:t>настроить деятельность функциональных систем: нервной, сердечно-сосудистой, дыхательной и др</a:t>
            </a:r>
            <a:r>
              <a:rPr lang="ru-RU" sz="2600" dirty="0" smtClean="0">
                <a:solidFill>
                  <a:srgbClr val="C00000"/>
                </a:solidFill>
              </a:rPr>
              <a:t>.</a:t>
            </a:r>
          </a:p>
          <a:p>
            <a:pPr marL="457200" indent="-457200" algn="just">
              <a:buFont typeface="Wingdings" pitchFamily="2" charset="2"/>
              <a:buChar char="ü"/>
            </a:pPr>
            <a:r>
              <a:rPr lang="ru-RU" sz="2600" dirty="0">
                <a:solidFill>
                  <a:srgbClr val="C00000"/>
                </a:solidFill>
              </a:rPr>
              <a:t>Специальная </a:t>
            </a:r>
            <a:endParaRPr lang="ru-RU" sz="2600" dirty="0" smtClean="0">
              <a:solidFill>
                <a:srgbClr val="C00000"/>
              </a:solidFill>
            </a:endParaRPr>
          </a:p>
          <a:p>
            <a:pPr algn="just"/>
            <a:r>
              <a:rPr lang="ru-RU" sz="2600" dirty="0" smtClean="0">
                <a:solidFill>
                  <a:srgbClr val="C00000"/>
                </a:solidFill>
              </a:rPr>
              <a:t>-подготовить </a:t>
            </a:r>
            <a:r>
              <a:rPr lang="ru-RU" sz="2600" dirty="0">
                <a:solidFill>
                  <a:srgbClr val="C00000"/>
                </a:solidFill>
              </a:rPr>
              <a:t>организм к конкретным заданиям основной части занятия</a:t>
            </a:r>
            <a:r>
              <a:rPr lang="ru-RU" sz="2600" dirty="0" smtClean="0">
                <a:solidFill>
                  <a:srgbClr val="C00000"/>
                </a:solidFill>
              </a:rPr>
              <a:t>)</a:t>
            </a:r>
          </a:p>
          <a:p>
            <a:pPr algn="just"/>
            <a:endParaRPr lang="ru-RU" sz="2600" dirty="0" smtClean="0">
              <a:solidFill>
                <a:srgbClr val="C00000"/>
              </a:solidFill>
            </a:endParaRPr>
          </a:p>
          <a:p>
            <a:pPr algn="just"/>
            <a:r>
              <a:rPr lang="ru-RU" sz="2600" dirty="0" smtClean="0">
                <a:solidFill>
                  <a:srgbClr val="C00000"/>
                </a:solidFill>
              </a:rPr>
              <a:t> </a:t>
            </a:r>
          </a:p>
          <a:p>
            <a:pPr algn="just"/>
            <a:endParaRPr lang="ru-RU" sz="2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018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92760" y="439702"/>
            <a:ext cx="661794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Гигиена, формы, структура и содержание самостоятельными занятиями физическими </a:t>
            </a:r>
            <a:r>
              <a:rPr lang="ru-RU" sz="25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упражнениями</a:t>
            </a:r>
            <a:endParaRPr lang="ru-RU" sz="25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88504" y="1340768"/>
            <a:ext cx="9101170" cy="5256584"/>
          </a:xfrm>
        </p:spPr>
        <p:txBody>
          <a:bodyPr>
            <a:normAutofit/>
          </a:bodyPr>
          <a:lstStyle/>
          <a:p>
            <a:pPr algn="just"/>
            <a:r>
              <a:rPr lang="ru-RU" sz="2800" dirty="0" smtClean="0">
                <a:solidFill>
                  <a:srgbClr val="C00000"/>
                </a:solidFill>
              </a:rPr>
              <a:t> </a:t>
            </a:r>
          </a:p>
          <a:p>
            <a:pPr algn="just"/>
            <a:endParaRPr lang="ru-RU" sz="2800" dirty="0">
              <a:solidFill>
                <a:srgbClr val="C00000"/>
              </a:solidFill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 bwMode="auto">
          <a:xfrm>
            <a:off x="344488" y="1340768"/>
            <a:ext cx="9101170" cy="5256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lnSpcReduction="10000"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0" indent="35877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0" indent="35877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0" indent="35877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sz="2800" dirty="0">
                <a:solidFill>
                  <a:srgbClr val="C00000"/>
                </a:solidFill>
              </a:rPr>
              <a:t>Основная часть (от 70 до 90% ):</a:t>
            </a:r>
            <a:endParaRPr lang="ru-RU" sz="2800" dirty="0" smtClean="0">
              <a:solidFill>
                <a:srgbClr val="C00000"/>
              </a:solidFill>
            </a:endParaRPr>
          </a:p>
          <a:p>
            <a:pPr algn="just"/>
            <a:r>
              <a:rPr lang="ru-RU" sz="2800" dirty="0">
                <a:solidFill>
                  <a:srgbClr val="C00000"/>
                </a:solidFill>
              </a:rPr>
              <a:t>-обучение двигательным действиям;</a:t>
            </a:r>
          </a:p>
          <a:p>
            <a:pPr algn="just"/>
            <a:r>
              <a:rPr lang="ru-RU" sz="2800" dirty="0">
                <a:solidFill>
                  <a:srgbClr val="C00000"/>
                </a:solidFill>
              </a:rPr>
              <a:t>- совершенствование разученных ранее действий;</a:t>
            </a:r>
          </a:p>
          <a:p>
            <a:pPr marL="457200" indent="-457200" algn="just">
              <a:buFontTx/>
              <a:buChar char="-"/>
            </a:pPr>
            <a:r>
              <a:rPr lang="ru-RU" sz="2800" dirty="0" smtClean="0">
                <a:solidFill>
                  <a:srgbClr val="C00000"/>
                </a:solidFill>
              </a:rPr>
              <a:t>развитие </a:t>
            </a:r>
            <a:r>
              <a:rPr lang="ru-RU" sz="2800" dirty="0">
                <a:solidFill>
                  <a:srgbClr val="C00000"/>
                </a:solidFill>
              </a:rPr>
              <a:t>физических качеств: выносливости, силы, быстроты, ловкости, гибкости, координации</a:t>
            </a:r>
            <a:r>
              <a:rPr lang="ru-RU" sz="2800" dirty="0" smtClean="0">
                <a:solidFill>
                  <a:srgbClr val="C00000"/>
                </a:solidFill>
              </a:rPr>
              <a:t>;</a:t>
            </a:r>
          </a:p>
          <a:p>
            <a:pPr marL="457200" indent="-457200" algn="just">
              <a:buFontTx/>
              <a:buChar char="-"/>
            </a:pPr>
            <a:r>
              <a:rPr lang="ru-RU" sz="2800" dirty="0" smtClean="0">
                <a:solidFill>
                  <a:srgbClr val="C00000"/>
                </a:solidFill>
              </a:rPr>
              <a:t>развитие </a:t>
            </a:r>
            <a:r>
              <a:rPr lang="ru-RU" sz="2800" dirty="0">
                <a:solidFill>
                  <a:srgbClr val="C00000"/>
                </a:solidFill>
              </a:rPr>
              <a:t>психических качеств: </a:t>
            </a:r>
            <a:r>
              <a:rPr lang="ru-RU" sz="2800" dirty="0" smtClean="0">
                <a:solidFill>
                  <a:srgbClr val="C00000"/>
                </a:solidFill>
              </a:rPr>
              <a:t>внимания, мышления, памяти </a:t>
            </a:r>
            <a:r>
              <a:rPr lang="ru-RU" sz="2800" dirty="0">
                <a:solidFill>
                  <a:srgbClr val="C00000"/>
                </a:solidFill>
              </a:rPr>
              <a:t>и т.д.;</a:t>
            </a:r>
          </a:p>
          <a:p>
            <a:pPr marL="457200" indent="-457200" algn="just">
              <a:buFontTx/>
              <a:buChar char="-"/>
            </a:pPr>
            <a:r>
              <a:rPr lang="ru-RU" sz="2800" dirty="0" smtClean="0">
                <a:solidFill>
                  <a:srgbClr val="C00000"/>
                </a:solidFill>
              </a:rPr>
              <a:t>развитие </a:t>
            </a:r>
            <a:r>
              <a:rPr lang="ru-RU" sz="2800" dirty="0">
                <a:solidFill>
                  <a:srgbClr val="C00000"/>
                </a:solidFill>
              </a:rPr>
              <a:t>личностных качеств: силы воли, настойчивости, </a:t>
            </a:r>
            <a:r>
              <a:rPr lang="ru-RU" sz="2800" dirty="0" smtClean="0">
                <a:solidFill>
                  <a:srgbClr val="C00000"/>
                </a:solidFill>
              </a:rPr>
              <a:t>решительности</a:t>
            </a:r>
            <a:r>
              <a:rPr lang="ru-RU" sz="2800" dirty="0">
                <a:solidFill>
                  <a:srgbClr val="C00000"/>
                </a:solidFill>
              </a:rPr>
              <a:t>, смелости.</a:t>
            </a:r>
          </a:p>
          <a:p>
            <a:pPr marL="457200" indent="-457200" algn="just">
              <a:buFontTx/>
              <a:buChar char="-"/>
            </a:pPr>
            <a:endParaRPr lang="ru-RU" sz="2800" dirty="0">
              <a:solidFill>
                <a:srgbClr val="C00000"/>
              </a:solidFill>
            </a:endParaRPr>
          </a:p>
          <a:p>
            <a:pPr algn="just"/>
            <a:r>
              <a:rPr lang="ru-RU" sz="2800" dirty="0" smtClean="0">
                <a:solidFill>
                  <a:srgbClr val="C00000"/>
                </a:solidFill>
              </a:rPr>
              <a:t> </a:t>
            </a:r>
            <a:endParaRPr lang="ru-RU" sz="2800" dirty="0">
              <a:solidFill>
                <a:srgbClr val="C00000"/>
              </a:solidFill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 bwMode="auto">
          <a:xfrm>
            <a:off x="2822360" y="404664"/>
            <a:ext cx="6617940" cy="5604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75000" lnSpcReduction="20000"/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rgbClr val="C00000"/>
                </a:solidFill>
                <a:latin typeface="+mn-lt"/>
                <a:ea typeface="+mj-ea"/>
                <a:cs typeface="Arial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ru-RU" sz="250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Гигиена, формы, структура и содержание самостоятельными занятиями физическими упражнениями</a:t>
            </a:r>
            <a:endParaRPr lang="ru-RU" sz="25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3053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92760" y="439702"/>
            <a:ext cx="661794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Гигиена, формы, структура и содержание самостоятельными занятиями физическими </a:t>
            </a:r>
            <a:r>
              <a:rPr lang="ru-RU" sz="25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упражнениями</a:t>
            </a:r>
            <a:endParaRPr lang="ru-RU" sz="25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88504" y="1340768"/>
            <a:ext cx="9101170" cy="5256584"/>
          </a:xfrm>
        </p:spPr>
        <p:txBody>
          <a:bodyPr>
            <a:normAutofit/>
          </a:bodyPr>
          <a:lstStyle/>
          <a:p>
            <a:pPr algn="just"/>
            <a:r>
              <a:rPr lang="ru-RU" sz="2800" dirty="0" smtClean="0">
                <a:solidFill>
                  <a:srgbClr val="C00000"/>
                </a:solidFill>
              </a:rPr>
              <a:t> </a:t>
            </a:r>
          </a:p>
          <a:p>
            <a:pPr algn="just"/>
            <a:endParaRPr lang="ru-RU" sz="2800" dirty="0">
              <a:solidFill>
                <a:srgbClr val="C00000"/>
              </a:solidFill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 bwMode="auto">
          <a:xfrm>
            <a:off x="344488" y="1340768"/>
            <a:ext cx="9101170" cy="5256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0" indent="35877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0" indent="35877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0" indent="35877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sz="2800" dirty="0">
                <a:solidFill>
                  <a:srgbClr val="C00000"/>
                </a:solidFill>
              </a:rPr>
              <a:t>Заключительная </a:t>
            </a:r>
            <a:r>
              <a:rPr lang="ru-RU" sz="2800" dirty="0" smtClean="0">
                <a:solidFill>
                  <a:srgbClr val="C00000"/>
                </a:solidFill>
              </a:rPr>
              <a:t>часть «заминка»</a:t>
            </a:r>
          </a:p>
          <a:p>
            <a:pPr marL="457200" indent="-457200" algn="just">
              <a:buFontTx/>
              <a:buChar char="-"/>
            </a:pPr>
            <a:r>
              <a:rPr lang="ru-RU" sz="2800" dirty="0" smtClean="0">
                <a:solidFill>
                  <a:srgbClr val="C00000"/>
                </a:solidFill>
              </a:rPr>
              <a:t>восстановление </a:t>
            </a:r>
            <a:r>
              <a:rPr lang="ru-RU" sz="2800" dirty="0">
                <a:solidFill>
                  <a:srgbClr val="C00000"/>
                </a:solidFill>
              </a:rPr>
              <a:t>привычной работы организма (</a:t>
            </a:r>
            <a:r>
              <a:rPr lang="ru-RU" sz="2800" dirty="0" smtClean="0">
                <a:solidFill>
                  <a:srgbClr val="C00000"/>
                </a:solidFill>
              </a:rPr>
              <a:t>снижение </a:t>
            </a:r>
            <a:r>
              <a:rPr lang="ru-RU" sz="2800" dirty="0">
                <a:solidFill>
                  <a:srgbClr val="C00000"/>
                </a:solidFill>
              </a:rPr>
              <a:t>ЧСС, </a:t>
            </a:r>
            <a:r>
              <a:rPr lang="ru-RU" sz="2800" dirty="0" smtClean="0">
                <a:solidFill>
                  <a:srgbClr val="C00000"/>
                </a:solidFill>
              </a:rPr>
              <a:t>частоты </a:t>
            </a:r>
            <a:r>
              <a:rPr lang="ru-RU" sz="2800" dirty="0">
                <a:solidFill>
                  <a:srgbClr val="C00000"/>
                </a:solidFill>
              </a:rPr>
              <a:t>дыхания, </a:t>
            </a:r>
            <a:r>
              <a:rPr lang="ru-RU" sz="2800" dirty="0" smtClean="0">
                <a:solidFill>
                  <a:srgbClr val="C00000"/>
                </a:solidFill>
              </a:rPr>
              <a:t>снятие излишнего мышечного напряжения)</a:t>
            </a:r>
          </a:p>
          <a:p>
            <a:pPr marL="457200" indent="-457200" algn="just">
              <a:buFont typeface="Wingdings" pitchFamily="2" charset="2"/>
              <a:buChar char="ü"/>
            </a:pPr>
            <a:r>
              <a:rPr lang="ru-RU" sz="2800" dirty="0" smtClean="0">
                <a:solidFill>
                  <a:srgbClr val="C00000"/>
                </a:solidFill>
              </a:rPr>
              <a:t>Упражнения невысокой интенсивности</a:t>
            </a:r>
          </a:p>
          <a:p>
            <a:pPr marL="457200" indent="-457200" algn="just">
              <a:buFont typeface="Wingdings" pitchFamily="2" charset="2"/>
              <a:buChar char="ü"/>
            </a:pPr>
            <a:r>
              <a:rPr lang="ru-RU" sz="2800" dirty="0">
                <a:solidFill>
                  <a:srgbClr val="C00000"/>
                </a:solidFill>
              </a:rPr>
              <a:t>Продолжительность </a:t>
            </a:r>
            <a:r>
              <a:rPr lang="ru-RU" sz="2800" dirty="0" smtClean="0">
                <a:solidFill>
                  <a:srgbClr val="C00000"/>
                </a:solidFill>
              </a:rPr>
              <a:t>варьируется </a:t>
            </a:r>
            <a:r>
              <a:rPr lang="ru-RU" sz="2800" dirty="0">
                <a:solidFill>
                  <a:srgbClr val="C00000"/>
                </a:solidFill>
              </a:rPr>
              <a:t>от 5 до 15 мин. </a:t>
            </a:r>
            <a:endParaRPr lang="ru-RU" sz="2800" dirty="0" smtClean="0">
              <a:solidFill>
                <a:srgbClr val="C00000"/>
              </a:solidFill>
            </a:endParaRPr>
          </a:p>
          <a:p>
            <a:pPr marL="457200" indent="-457200" algn="just">
              <a:buFont typeface="Wingdings" pitchFamily="2" charset="2"/>
              <a:buChar char="ü"/>
            </a:pPr>
            <a:r>
              <a:rPr lang="ru-RU" sz="2800" dirty="0" smtClean="0">
                <a:solidFill>
                  <a:srgbClr val="C00000"/>
                </a:solidFill>
              </a:rPr>
              <a:t>Водные процедуры</a:t>
            </a:r>
          </a:p>
          <a:p>
            <a:pPr algn="just"/>
            <a:r>
              <a:rPr lang="ru-RU" sz="2800" dirty="0" smtClean="0">
                <a:solidFill>
                  <a:srgbClr val="C00000"/>
                </a:solidFill>
              </a:rPr>
              <a:t> </a:t>
            </a:r>
            <a:endParaRPr lang="ru-RU" sz="28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933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08784" y="1124744"/>
            <a:ext cx="3586808" cy="560406"/>
          </a:xfrm>
        </p:spPr>
        <p:txBody>
          <a:bodyPr/>
          <a:lstStyle/>
          <a:p>
            <a:r>
              <a:rPr lang="ru-RU" dirty="0" smtClean="0"/>
              <a:t>Виды тренировок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 smtClean="0"/>
          </a:p>
          <a:p>
            <a:endParaRPr lang="ru-RU" dirty="0"/>
          </a:p>
          <a:p>
            <a:endParaRPr lang="ru-RU" dirty="0"/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9241714"/>
              </p:ext>
            </p:extLst>
          </p:nvPr>
        </p:nvGraphicFramePr>
        <p:xfrm>
          <a:off x="349599" y="1916832"/>
          <a:ext cx="9289032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9634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80831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384376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504056">
                <a:tc>
                  <a:txBody>
                    <a:bodyPr/>
                    <a:lstStyle/>
                    <a:p>
                      <a:pPr algn="ctr"/>
                      <a:r>
                        <a:rPr lang="ru-RU" sz="2800" dirty="0" smtClean="0"/>
                        <a:t>По типу нагрузки</a:t>
                      </a:r>
                    </a:p>
                    <a:p>
                      <a:pPr algn="ctr"/>
                      <a:r>
                        <a:rPr lang="ru-RU" sz="2800" dirty="0" smtClean="0"/>
                        <a:t> </a:t>
                      </a:r>
                      <a:endParaRPr lang="ru-RU" sz="2800" dirty="0"/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 smtClean="0"/>
                        <a:t>По темпу выполнения упражнений</a:t>
                      </a:r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 smtClean="0"/>
                        <a:t>По особенности организации</a:t>
                      </a:r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152128">
                <a:tc>
                  <a:txBody>
                    <a:bodyPr/>
                    <a:lstStyle/>
                    <a:p>
                      <a:pPr marL="285750" indent="-285750">
                        <a:buFont typeface="Wingdings" pitchFamily="2" charset="2"/>
                        <a:buChar char="Ø"/>
                      </a:pPr>
                      <a:r>
                        <a:rPr lang="ru-RU" sz="2800" dirty="0" smtClean="0">
                          <a:solidFill>
                            <a:srgbClr val="C00000"/>
                          </a:solidFill>
                        </a:rPr>
                        <a:t>Аэробные</a:t>
                      </a:r>
                    </a:p>
                    <a:p>
                      <a:pPr marL="285750" indent="-285750">
                        <a:buFont typeface="Wingdings" pitchFamily="2" charset="2"/>
                        <a:buChar char="Ø"/>
                      </a:pPr>
                      <a:r>
                        <a:rPr lang="ru-RU" sz="2800" dirty="0" smtClean="0">
                          <a:solidFill>
                            <a:srgbClr val="C00000"/>
                          </a:solidFill>
                        </a:rPr>
                        <a:t>Анаэробные</a:t>
                      </a:r>
                    </a:p>
                    <a:p>
                      <a:pPr marL="285750" indent="-285750">
                        <a:buFont typeface="Wingdings" pitchFamily="2" charset="2"/>
                        <a:buChar char="Ø"/>
                      </a:pPr>
                      <a:r>
                        <a:rPr lang="ru-RU" sz="2800" dirty="0" smtClean="0">
                          <a:solidFill>
                            <a:srgbClr val="C00000"/>
                          </a:solidFill>
                        </a:rPr>
                        <a:t>Смешанные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itchFamily="2" charset="2"/>
                        <a:buChar char="Ø"/>
                      </a:pPr>
                      <a:r>
                        <a:rPr lang="ru-RU" sz="2800" dirty="0" smtClean="0">
                          <a:solidFill>
                            <a:srgbClr val="C00000"/>
                          </a:solidFill>
                        </a:rPr>
                        <a:t>Круговые</a:t>
                      </a:r>
                    </a:p>
                    <a:p>
                      <a:pPr marL="285750" indent="-285750">
                        <a:buFont typeface="Wingdings" pitchFamily="2" charset="2"/>
                        <a:buChar char="Ø"/>
                      </a:pPr>
                      <a:r>
                        <a:rPr lang="ru-RU" sz="2800" dirty="0" smtClean="0">
                          <a:solidFill>
                            <a:srgbClr val="C00000"/>
                          </a:solidFill>
                        </a:rPr>
                        <a:t>Интервальные</a:t>
                      </a:r>
                    </a:p>
                    <a:p>
                      <a:pPr marL="285750" indent="-285750">
                        <a:buFont typeface="Wingdings" pitchFamily="2" charset="2"/>
                        <a:buChar char="Ø"/>
                      </a:pPr>
                      <a:r>
                        <a:rPr lang="ru-RU" sz="2800" dirty="0" smtClean="0">
                          <a:solidFill>
                            <a:srgbClr val="C00000"/>
                          </a:solidFill>
                        </a:rPr>
                        <a:t>Сплит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itchFamily="2" charset="2"/>
                        <a:buChar char="Ø"/>
                      </a:pPr>
                      <a:r>
                        <a:rPr lang="ru-RU" sz="2800" dirty="0" smtClean="0">
                          <a:solidFill>
                            <a:srgbClr val="C00000"/>
                          </a:solidFill>
                        </a:rPr>
                        <a:t>Групповые</a:t>
                      </a:r>
                    </a:p>
                    <a:p>
                      <a:pPr marL="285750" indent="-285750">
                        <a:buFont typeface="Wingdings" pitchFamily="2" charset="2"/>
                        <a:buChar char="Ø"/>
                      </a:pPr>
                      <a:r>
                        <a:rPr lang="ru-RU" sz="2800" dirty="0" smtClean="0">
                          <a:solidFill>
                            <a:srgbClr val="C00000"/>
                          </a:solidFill>
                        </a:rPr>
                        <a:t>Индивидуальные</a:t>
                      </a:r>
                    </a:p>
                    <a:p>
                      <a:pPr marL="285750" indent="-285750">
                        <a:buFont typeface="Wingdings" pitchFamily="2" charset="2"/>
                        <a:buChar char="Ø"/>
                      </a:pPr>
                      <a:r>
                        <a:rPr lang="ru-RU" sz="2800" dirty="0" smtClean="0">
                          <a:solidFill>
                            <a:srgbClr val="C00000"/>
                          </a:solidFill>
                        </a:rPr>
                        <a:t>Смешанные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4768" y="188640"/>
            <a:ext cx="6773863" cy="1322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65212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3240" y="4077072"/>
            <a:ext cx="2579440" cy="2579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44488" y="1421326"/>
            <a:ext cx="9101170" cy="5311492"/>
          </a:xfrm>
        </p:spPr>
        <p:txBody>
          <a:bodyPr>
            <a:normAutofit/>
          </a:bodyPr>
          <a:lstStyle/>
          <a:p>
            <a:pPr algn="just"/>
            <a:r>
              <a:rPr lang="ru-RU" sz="2800" dirty="0">
                <a:solidFill>
                  <a:srgbClr val="C00000"/>
                </a:solidFill>
              </a:rPr>
              <a:t>Каждая </a:t>
            </a:r>
            <a:r>
              <a:rPr lang="ru-RU" sz="2800" dirty="0" smtClean="0">
                <a:solidFill>
                  <a:srgbClr val="C00000"/>
                </a:solidFill>
              </a:rPr>
              <a:t>тренировка осуществляется </a:t>
            </a:r>
            <a:r>
              <a:rPr lang="ru-RU" sz="2800" dirty="0">
                <a:solidFill>
                  <a:srgbClr val="C00000"/>
                </a:solidFill>
              </a:rPr>
              <a:t>по определенной программе. Составляется она с учетом следующих </a:t>
            </a:r>
            <a:r>
              <a:rPr lang="ru-RU" sz="2800" dirty="0" smtClean="0">
                <a:solidFill>
                  <a:srgbClr val="C00000"/>
                </a:solidFill>
              </a:rPr>
              <a:t>факторов:</a:t>
            </a:r>
          </a:p>
          <a:p>
            <a:pPr marL="342900" indent="-342900" algn="just">
              <a:buFont typeface="Wingdings" pitchFamily="2" charset="2"/>
              <a:buChar char="ü"/>
            </a:pPr>
            <a:r>
              <a:rPr lang="ru-RU" sz="2800" dirty="0" smtClean="0">
                <a:solidFill>
                  <a:srgbClr val="C00000"/>
                </a:solidFill>
              </a:rPr>
              <a:t>количество </a:t>
            </a:r>
            <a:r>
              <a:rPr lang="ru-RU" sz="2800" dirty="0">
                <a:solidFill>
                  <a:srgbClr val="C00000"/>
                </a:solidFill>
              </a:rPr>
              <a:t>выполняемых упражнений; </a:t>
            </a:r>
            <a:endParaRPr lang="ru-RU" sz="2800" dirty="0" smtClean="0">
              <a:solidFill>
                <a:srgbClr val="C00000"/>
              </a:solidFill>
            </a:endParaRPr>
          </a:p>
          <a:p>
            <a:pPr marL="342900" indent="-342900" algn="just">
              <a:buFont typeface="Wingdings" pitchFamily="2" charset="2"/>
              <a:buChar char="ü"/>
            </a:pPr>
            <a:r>
              <a:rPr lang="ru-RU" sz="2800" dirty="0" smtClean="0">
                <a:solidFill>
                  <a:srgbClr val="C00000"/>
                </a:solidFill>
              </a:rPr>
              <a:t>количество </a:t>
            </a:r>
            <a:r>
              <a:rPr lang="ru-RU" sz="2800" dirty="0">
                <a:solidFill>
                  <a:srgbClr val="C00000"/>
                </a:solidFill>
              </a:rPr>
              <a:t>подходов на одну тренировку; </a:t>
            </a:r>
            <a:endParaRPr lang="ru-RU" sz="2800" dirty="0" smtClean="0">
              <a:solidFill>
                <a:srgbClr val="C00000"/>
              </a:solidFill>
            </a:endParaRPr>
          </a:p>
          <a:p>
            <a:pPr marL="342900" indent="-342900" algn="just">
              <a:buFont typeface="Wingdings" pitchFamily="2" charset="2"/>
              <a:buChar char="ü"/>
            </a:pPr>
            <a:r>
              <a:rPr lang="ru-RU" sz="2800" dirty="0" smtClean="0">
                <a:solidFill>
                  <a:srgbClr val="C00000"/>
                </a:solidFill>
              </a:rPr>
              <a:t>время </a:t>
            </a:r>
            <a:r>
              <a:rPr lang="ru-RU" sz="2800" dirty="0">
                <a:solidFill>
                  <a:srgbClr val="C00000"/>
                </a:solidFill>
              </a:rPr>
              <a:t>отдыха между упражнениями, подходами; </a:t>
            </a:r>
            <a:endParaRPr lang="ru-RU" sz="2800" dirty="0" smtClean="0">
              <a:solidFill>
                <a:srgbClr val="C00000"/>
              </a:solidFill>
            </a:endParaRPr>
          </a:p>
          <a:p>
            <a:pPr marL="342900" indent="-342900" algn="just">
              <a:buFont typeface="Wingdings" pitchFamily="2" charset="2"/>
              <a:buChar char="ü"/>
            </a:pPr>
            <a:r>
              <a:rPr lang="ru-RU" sz="2800" dirty="0" smtClean="0">
                <a:solidFill>
                  <a:srgbClr val="C00000"/>
                </a:solidFill>
              </a:rPr>
              <a:t>используемые </a:t>
            </a:r>
            <a:r>
              <a:rPr lang="ru-RU" sz="2800" dirty="0">
                <a:solidFill>
                  <a:srgbClr val="C00000"/>
                </a:solidFill>
              </a:rPr>
              <a:t>дополнительные </a:t>
            </a:r>
            <a:r>
              <a:rPr lang="ru-RU" sz="2800" dirty="0" smtClean="0">
                <a:solidFill>
                  <a:srgbClr val="C00000"/>
                </a:solidFill>
              </a:rPr>
              <a:t>материалы</a:t>
            </a:r>
            <a:r>
              <a:rPr lang="ru-RU" sz="2800" dirty="0">
                <a:solidFill>
                  <a:srgbClr val="C00000"/>
                </a:solidFill>
              </a:rPr>
              <a:t>;</a:t>
            </a:r>
            <a:endParaRPr lang="ru-RU" sz="2800" dirty="0" smtClean="0">
              <a:solidFill>
                <a:srgbClr val="C00000"/>
              </a:solidFill>
            </a:endParaRPr>
          </a:p>
          <a:p>
            <a:pPr marL="342900" indent="-342900" algn="just">
              <a:buFont typeface="Wingdings" pitchFamily="2" charset="2"/>
              <a:buChar char="ü"/>
            </a:pPr>
            <a:r>
              <a:rPr lang="ru-RU" sz="2800" dirty="0" smtClean="0">
                <a:solidFill>
                  <a:srgbClr val="C00000"/>
                </a:solidFill>
              </a:rPr>
              <a:t> </a:t>
            </a:r>
            <a:r>
              <a:rPr lang="ru-RU" sz="2800" dirty="0">
                <a:solidFill>
                  <a:srgbClr val="C00000"/>
                </a:solidFill>
              </a:rPr>
              <a:t>тренажеры, инвентарь; </a:t>
            </a:r>
            <a:endParaRPr lang="ru-RU" sz="2800" dirty="0" smtClean="0">
              <a:solidFill>
                <a:srgbClr val="C00000"/>
              </a:solidFill>
            </a:endParaRPr>
          </a:p>
          <a:p>
            <a:pPr marL="342900" indent="-342900" algn="just">
              <a:buFont typeface="Wingdings" pitchFamily="2" charset="2"/>
              <a:buChar char="ü"/>
            </a:pPr>
            <a:r>
              <a:rPr lang="ru-RU" sz="2800" dirty="0" smtClean="0">
                <a:solidFill>
                  <a:srgbClr val="C00000"/>
                </a:solidFill>
              </a:rPr>
              <a:t>группы </a:t>
            </a:r>
            <a:r>
              <a:rPr lang="ru-RU" sz="2800" dirty="0">
                <a:solidFill>
                  <a:srgbClr val="C00000"/>
                </a:solidFill>
              </a:rPr>
              <a:t>мышц, задействованные </a:t>
            </a:r>
            <a:endParaRPr lang="ru-RU" sz="2800" dirty="0" smtClean="0">
              <a:solidFill>
                <a:srgbClr val="C00000"/>
              </a:solidFill>
            </a:endParaRPr>
          </a:p>
          <a:p>
            <a:pPr algn="just"/>
            <a:r>
              <a:rPr lang="ru-RU" sz="2800" dirty="0" smtClean="0">
                <a:solidFill>
                  <a:srgbClr val="C00000"/>
                </a:solidFill>
              </a:rPr>
              <a:t>при тренировке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8817" y="260648"/>
            <a:ext cx="6773863" cy="1322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33193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92760" y="439702"/>
            <a:ext cx="661794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Методика развития физических (двигательных) способностей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09530" y="1285860"/>
            <a:ext cx="9251982" cy="4879444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ru-RU" sz="2600" b="1" dirty="0">
                <a:solidFill>
                  <a:srgbClr val="C00000"/>
                </a:solidFill>
              </a:rPr>
              <a:t>Физические </a:t>
            </a:r>
            <a:r>
              <a:rPr lang="ru-RU" sz="2600" b="1" dirty="0" smtClean="0">
                <a:solidFill>
                  <a:srgbClr val="C00000"/>
                </a:solidFill>
              </a:rPr>
              <a:t>качества* </a:t>
            </a:r>
            <a:r>
              <a:rPr lang="ru-RU" sz="2600" dirty="0">
                <a:solidFill>
                  <a:srgbClr val="C00000"/>
                </a:solidFill>
              </a:rPr>
              <a:t>– это морфофункциональные свойства организма, которые определяют двигательные возможности человека. </a:t>
            </a:r>
            <a:endParaRPr lang="ru-RU" sz="2600" dirty="0" smtClean="0">
              <a:solidFill>
                <a:srgbClr val="C00000"/>
              </a:solidFill>
            </a:endParaRPr>
          </a:p>
          <a:p>
            <a:pPr algn="just"/>
            <a:r>
              <a:rPr lang="ru-RU" sz="2600" b="1" dirty="0" smtClean="0">
                <a:solidFill>
                  <a:srgbClr val="C00000"/>
                </a:solidFill>
              </a:rPr>
              <a:t>Уровень </a:t>
            </a:r>
            <a:r>
              <a:rPr lang="ru-RU" sz="2600" b="1" dirty="0">
                <a:solidFill>
                  <a:srgbClr val="C00000"/>
                </a:solidFill>
              </a:rPr>
              <a:t>развития </a:t>
            </a:r>
            <a:r>
              <a:rPr lang="ru-RU" sz="2600" b="1" dirty="0" smtClean="0">
                <a:solidFill>
                  <a:srgbClr val="C00000"/>
                </a:solidFill>
              </a:rPr>
              <a:t>физического </a:t>
            </a:r>
            <a:r>
              <a:rPr lang="ru-RU" sz="2600" b="1" dirty="0">
                <a:solidFill>
                  <a:srgbClr val="C00000"/>
                </a:solidFill>
              </a:rPr>
              <a:t>качества </a:t>
            </a:r>
            <a:r>
              <a:rPr lang="ru-RU" sz="2600" dirty="0">
                <a:solidFill>
                  <a:srgbClr val="C00000"/>
                </a:solidFill>
              </a:rPr>
              <a:t>во многих </a:t>
            </a:r>
            <a:r>
              <a:rPr lang="ru-RU" sz="2600" dirty="0" smtClean="0">
                <a:solidFill>
                  <a:srgbClr val="C00000"/>
                </a:solidFill>
              </a:rPr>
              <a:t>случаях </a:t>
            </a:r>
            <a:r>
              <a:rPr lang="ru-RU" sz="2600" dirty="0">
                <a:solidFill>
                  <a:srgbClr val="C00000"/>
                </a:solidFill>
              </a:rPr>
              <a:t>лимитируется </a:t>
            </a:r>
            <a:r>
              <a:rPr lang="ru-RU" sz="2600" b="1" dirty="0">
                <a:solidFill>
                  <a:srgbClr val="C00000"/>
                </a:solidFill>
              </a:rPr>
              <a:t>генетическими факторами</a:t>
            </a:r>
            <a:r>
              <a:rPr lang="ru-RU" sz="2600" dirty="0">
                <a:solidFill>
                  <a:srgbClr val="C00000"/>
                </a:solidFill>
              </a:rPr>
              <a:t>, но зависит также и от </a:t>
            </a:r>
            <a:r>
              <a:rPr lang="ru-RU" sz="2600" b="1" dirty="0">
                <a:solidFill>
                  <a:srgbClr val="C00000"/>
                </a:solidFill>
              </a:rPr>
              <a:t>факторов внешней среды </a:t>
            </a:r>
            <a:r>
              <a:rPr lang="ru-RU" sz="2600" dirty="0">
                <a:solidFill>
                  <a:srgbClr val="C00000"/>
                </a:solidFill>
              </a:rPr>
              <a:t>(двигательный режим, питание, экология и др.). </a:t>
            </a:r>
            <a:endParaRPr lang="ru-RU" sz="2600" dirty="0" smtClean="0">
              <a:solidFill>
                <a:srgbClr val="C00000"/>
              </a:solidFill>
            </a:endParaRPr>
          </a:p>
          <a:p>
            <a:pPr algn="just"/>
            <a:r>
              <a:rPr lang="ru-RU" sz="2600" b="1" dirty="0">
                <a:solidFill>
                  <a:srgbClr val="C00000"/>
                </a:solidFill>
              </a:rPr>
              <a:t>К физическим качествам человека относят:</a:t>
            </a:r>
          </a:p>
          <a:p>
            <a:pPr marL="457200" indent="-457200" algn="just">
              <a:buFont typeface="Wingdings" pitchFamily="2" charset="2"/>
              <a:buChar char="Ø"/>
            </a:pPr>
            <a:r>
              <a:rPr lang="ru-RU" sz="2600" dirty="0" smtClean="0">
                <a:solidFill>
                  <a:srgbClr val="C00000"/>
                </a:solidFill>
              </a:rPr>
              <a:t> силу,</a:t>
            </a:r>
          </a:p>
          <a:p>
            <a:pPr marL="457200" indent="-457200" algn="just">
              <a:buFont typeface="Wingdings" pitchFamily="2" charset="2"/>
              <a:buChar char="Ø"/>
            </a:pPr>
            <a:r>
              <a:rPr lang="ru-RU" sz="2600" dirty="0" smtClean="0">
                <a:solidFill>
                  <a:srgbClr val="C00000"/>
                </a:solidFill>
              </a:rPr>
              <a:t>быстроту,</a:t>
            </a:r>
          </a:p>
          <a:p>
            <a:pPr marL="457200" indent="-457200" algn="just">
              <a:buFont typeface="Wingdings" pitchFamily="2" charset="2"/>
              <a:buChar char="Ø"/>
            </a:pPr>
            <a:r>
              <a:rPr lang="ru-RU" sz="2600" dirty="0" smtClean="0">
                <a:solidFill>
                  <a:srgbClr val="C00000"/>
                </a:solidFill>
              </a:rPr>
              <a:t>ловкость,</a:t>
            </a:r>
          </a:p>
          <a:p>
            <a:pPr marL="457200" indent="-457200" algn="just">
              <a:buFont typeface="Wingdings" pitchFamily="2" charset="2"/>
              <a:buChar char="Ø"/>
            </a:pPr>
            <a:r>
              <a:rPr lang="ru-RU" sz="2600" dirty="0" smtClean="0">
                <a:solidFill>
                  <a:srgbClr val="C00000"/>
                </a:solidFill>
              </a:rPr>
              <a:t>выносливость,</a:t>
            </a:r>
          </a:p>
          <a:p>
            <a:pPr marL="457200" indent="-457200" algn="just">
              <a:buFont typeface="Wingdings" pitchFamily="2" charset="2"/>
              <a:buChar char="Ø"/>
            </a:pPr>
            <a:r>
              <a:rPr lang="ru-RU" sz="2600" dirty="0" smtClean="0">
                <a:solidFill>
                  <a:srgbClr val="C00000"/>
                </a:solidFill>
              </a:rPr>
              <a:t>гибкость.</a:t>
            </a:r>
            <a:endParaRPr lang="ru-RU" sz="2600" dirty="0">
              <a:solidFill>
                <a:srgbClr val="C00000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992560" y="6076632"/>
            <a:ext cx="8307312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700" i="1" dirty="0" smtClean="0">
                <a:solidFill>
                  <a:srgbClr val="C00000"/>
                </a:solidFill>
              </a:rPr>
              <a:t>*Физические </a:t>
            </a:r>
            <a:r>
              <a:rPr lang="ru-RU" sz="1700" i="1" dirty="0">
                <a:solidFill>
                  <a:srgbClr val="C00000"/>
                </a:solidFill>
              </a:rPr>
              <a:t>качества определяют уровень развития </a:t>
            </a:r>
            <a:r>
              <a:rPr lang="ru-RU" sz="1700" i="1" dirty="0" smtClean="0">
                <a:solidFill>
                  <a:srgbClr val="C00000"/>
                </a:solidFill>
              </a:rPr>
              <a:t>двигательных </a:t>
            </a:r>
            <a:r>
              <a:rPr lang="ru-RU" sz="1700" i="1" dirty="0">
                <a:solidFill>
                  <a:srgbClr val="C00000"/>
                </a:solidFill>
              </a:rPr>
              <a:t>возможностей человека.</a:t>
            </a:r>
          </a:p>
        </p:txBody>
      </p:sp>
    </p:spTree>
    <p:extLst>
      <p:ext uri="{BB962C8B-B14F-4D97-AF65-F5344CB8AC3E}">
        <p14:creationId xmlns:p14="http://schemas.microsoft.com/office/powerpoint/2010/main" val="653707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781" y="1912894"/>
            <a:ext cx="1667835" cy="12280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92760" y="439702"/>
            <a:ext cx="661794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Планирование, организация и управление самостоятельн</a:t>
            </a:r>
            <a:r>
              <a:rPr lang="ru-RU" sz="2500" dirty="0">
                <a:solidFill>
                  <a:schemeClr val="tx1"/>
                </a:solidFill>
              </a:rPr>
              <a:t>ыми</a:t>
            </a:r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физкультурн</a:t>
            </a:r>
            <a:r>
              <a:rPr lang="ru-RU" sz="2500" dirty="0">
                <a:solidFill>
                  <a:schemeClr val="tx1"/>
                </a:solidFill>
              </a:rPr>
              <a:t>ыми</a:t>
            </a:r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заняти</a:t>
            </a:r>
            <a:r>
              <a:rPr lang="ru-RU" sz="2500" dirty="0">
                <a:solidFill>
                  <a:schemeClr val="tx1"/>
                </a:solidFill>
              </a:rPr>
              <a:t>ями</a:t>
            </a:r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различной направленности</a:t>
            </a:r>
            <a:endParaRPr lang="ru-RU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003616" y="1912894"/>
            <a:ext cx="7693204" cy="4252410"/>
          </a:xfrm>
        </p:spPr>
        <p:txBody>
          <a:bodyPr>
            <a:normAutofit/>
          </a:bodyPr>
          <a:lstStyle/>
          <a:p>
            <a:pPr algn="ctr"/>
            <a:r>
              <a:rPr lang="ru-RU" sz="2800" dirty="0" smtClean="0">
                <a:solidFill>
                  <a:srgbClr val="C00000"/>
                </a:solidFill>
              </a:rPr>
              <a:t>   Федеральный </a:t>
            </a:r>
            <a:r>
              <a:rPr lang="ru-RU" sz="2800" dirty="0">
                <a:solidFill>
                  <a:srgbClr val="C00000"/>
                </a:solidFill>
              </a:rPr>
              <a:t>проект «</a:t>
            </a:r>
            <a:r>
              <a:rPr lang="ru-RU" sz="2800" b="1" dirty="0" smtClean="0">
                <a:solidFill>
                  <a:srgbClr val="C00000"/>
                </a:solidFill>
              </a:rPr>
              <a:t>Спорт –  </a:t>
            </a:r>
            <a:r>
              <a:rPr lang="ru-RU" sz="2800" b="1" dirty="0">
                <a:solidFill>
                  <a:srgbClr val="C00000"/>
                </a:solidFill>
              </a:rPr>
              <a:t>норма </a:t>
            </a:r>
            <a:r>
              <a:rPr lang="ru-RU" sz="2800" b="1" dirty="0" smtClean="0">
                <a:solidFill>
                  <a:srgbClr val="C00000"/>
                </a:solidFill>
              </a:rPr>
              <a:t>жизни</a:t>
            </a:r>
            <a:r>
              <a:rPr lang="ru-RU" sz="2800" dirty="0" smtClean="0">
                <a:solidFill>
                  <a:srgbClr val="C00000"/>
                </a:solidFill>
              </a:rPr>
              <a:t>» входит в национальный проект «</a:t>
            </a:r>
            <a:r>
              <a:rPr lang="ru-RU" sz="2800" b="1" dirty="0" smtClean="0">
                <a:solidFill>
                  <a:srgbClr val="C00000"/>
                </a:solidFill>
              </a:rPr>
              <a:t>Демография</a:t>
            </a:r>
            <a:r>
              <a:rPr lang="ru-RU" sz="2800" dirty="0" smtClean="0">
                <a:solidFill>
                  <a:srgbClr val="C00000"/>
                </a:solidFill>
              </a:rPr>
              <a:t>», стартовал </a:t>
            </a:r>
            <a:r>
              <a:rPr lang="ru-RU" sz="2800" dirty="0">
                <a:solidFill>
                  <a:srgbClr val="C00000"/>
                </a:solidFill>
              </a:rPr>
              <a:t>1 января 2019 </a:t>
            </a:r>
            <a:r>
              <a:rPr lang="ru-RU" sz="2800" dirty="0" smtClean="0">
                <a:solidFill>
                  <a:srgbClr val="C00000"/>
                </a:solidFill>
              </a:rPr>
              <a:t>года.</a:t>
            </a:r>
          </a:p>
          <a:p>
            <a:pPr algn="ctr"/>
            <a:r>
              <a:rPr lang="ru-RU" sz="2800" b="1" dirty="0">
                <a:solidFill>
                  <a:srgbClr val="C00000"/>
                </a:solidFill>
              </a:rPr>
              <a:t>Главная цель </a:t>
            </a:r>
            <a:r>
              <a:rPr lang="ru-RU" sz="2800" b="1" dirty="0" smtClean="0">
                <a:solidFill>
                  <a:srgbClr val="C00000"/>
                </a:solidFill>
              </a:rPr>
              <a:t>– </a:t>
            </a:r>
            <a:r>
              <a:rPr lang="ru-RU" sz="2800" b="1" dirty="0">
                <a:solidFill>
                  <a:srgbClr val="C00000"/>
                </a:solidFill>
              </a:rPr>
              <a:t>повысить качество жизни россиян через физическую активность и сформировать культуру спортивной жизни</a:t>
            </a:r>
            <a:r>
              <a:rPr lang="ru-RU" sz="2800" b="1" dirty="0" smtClean="0">
                <a:solidFill>
                  <a:srgbClr val="C00000"/>
                </a:solidFill>
              </a:rPr>
              <a:t>. </a:t>
            </a:r>
            <a:endParaRPr lang="ru-RU" sz="2800" dirty="0" smtClean="0">
              <a:solidFill>
                <a:srgbClr val="C00000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24693" y="6177458"/>
            <a:ext cx="24545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norma-sport.ru</a:t>
            </a:r>
            <a:r>
              <a:rPr lang="ru-RU" dirty="0" smtClean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09938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92760" y="439702"/>
            <a:ext cx="661794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Методика развития физических (двигательных) способностей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ru-RU" b="1" dirty="0">
                <a:solidFill>
                  <a:srgbClr val="C00000"/>
                </a:solidFill>
              </a:rPr>
              <a:t>Сила</a:t>
            </a:r>
            <a:r>
              <a:rPr lang="ru-RU" dirty="0">
                <a:solidFill>
                  <a:srgbClr val="C00000"/>
                </a:solidFill>
              </a:rPr>
              <a:t> – это способность человека преодолевать внешнее сопротивление или противодействовать ему за счет мышечных усилий</a:t>
            </a:r>
            <a:r>
              <a:rPr lang="ru-RU" dirty="0" smtClean="0">
                <a:solidFill>
                  <a:srgbClr val="C00000"/>
                </a:solidFill>
              </a:rPr>
              <a:t>.</a:t>
            </a:r>
          </a:p>
          <a:p>
            <a:pPr algn="just"/>
            <a:r>
              <a:rPr lang="ru-RU" dirty="0">
                <a:solidFill>
                  <a:srgbClr val="C00000"/>
                </a:solidFill>
              </a:rPr>
              <a:t>Развитие силы мышц </a:t>
            </a:r>
            <a:r>
              <a:rPr lang="ru-RU" dirty="0" smtClean="0">
                <a:solidFill>
                  <a:srgbClr val="C00000"/>
                </a:solidFill>
              </a:rPr>
              <a:t>сопровождается:</a:t>
            </a:r>
          </a:p>
          <a:p>
            <a:pPr marL="342900" indent="-342900" algn="just">
              <a:buFont typeface="Wingdings" pitchFamily="2" charset="2"/>
              <a:buChar char="Ø"/>
            </a:pPr>
            <a:r>
              <a:rPr lang="ru-RU" dirty="0" smtClean="0">
                <a:solidFill>
                  <a:srgbClr val="C00000"/>
                </a:solidFill>
              </a:rPr>
              <a:t>различными </a:t>
            </a:r>
            <a:r>
              <a:rPr lang="ru-RU" dirty="0">
                <a:solidFill>
                  <a:srgbClr val="C00000"/>
                </a:solidFill>
              </a:rPr>
              <a:t>изменениями в опорно-двигательном </a:t>
            </a:r>
            <a:r>
              <a:rPr lang="ru-RU" dirty="0" smtClean="0">
                <a:solidFill>
                  <a:srgbClr val="C00000"/>
                </a:solidFill>
              </a:rPr>
              <a:t>аппарате</a:t>
            </a:r>
          </a:p>
          <a:p>
            <a:pPr marL="342900" indent="-342900" algn="just">
              <a:buFont typeface="Wingdings" pitchFamily="2" charset="2"/>
              <a:buChar char="Ø"/>
            </a:pPr>
            <a:r>
              <a:rPr lang="ru-RU" dirty="0" smtClean="0">
                <a:solidFill>
                  <a:srgbClr val="C00000"/>
                </a:solidFill>
              </a:rPr>
              <a:t>совершенствованием </a:t>
            </a:r>
            <a:r>
              <a:rPr lang="ru-RU" dirty="0">
                <a:solidFill>
                  <a:srgbClr val="C00000"/>
                </a:solidFill>
              </a:rPr>
              <a:t>нервных механизмов регулирования мышечной </a:t>
            </a:r>
            <a:r>
              <a:rPr lang="ru-RU" dirty="0" smtClean="0">
                <a:solidFill>
                  <a:srgbClr val="C00000"/>
                </a:solidFill>
              </a:rPr>
              <a:t>деятельности</a:t>
            </a:r>
          </a:p>
          <a:p>
            <a:pPr algn="just"/>
            <a:endParaRPr lang="ru-RU" dirty="0">
              <a:solidFill>
                <a:srgbClr val="C00000"/>
              </a:solidFill>
            </a:endParaRPr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3704707"/>
              </p:ext>
            </p:extLst>
          </p:nvPr>
        </p:nvGraphicFramePr>
        <p:xfrm>
          <a:off x="1784648" y="4365104"/>
          <a:ext cx="6604000" cy="12852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3020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3020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Абсолютная сила *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Относительная сила *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характеризуется величиной преодолеваемого человеком сопротивления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определяется делением абсолютной силы на вес человека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" name="Прямоугольник 6"/>
          <p:cNvSpPr/>
          <p:nvPr/>
        </p:nvSpPr>
        <p:spPr>
          <a:xfrm>
            <a:off x="3440832" y="5877272"/>
            <a:ext cx="62646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i="1" dirty="0" smtClean="0">
                <a:solidFill>
                  <a:srgbClr val="C00000"/>
                </a:solidFill>
              </a:rPr>
              <a:t>*С </a:t>
            </a:r>
            <a:r>
              <a:rPr lang="ru-RU" i="1" dirty="0">
                <a:solidFill>
                  <a:srgbClr val="C00000"/>
                </a:solidFill>
              </a:rPr>
              <a:t>увеличением собственного веса абсолютная сила возрастает, а относительная уменьшается. </a:t>
            </a:r>
          </a:p>
        </p:txBody>
      </p:sp>
    </p:spTree>
    <p:extLst>
      <p:ext uri="{BB962C8B-B14F-4D97-AF65-F5344CB8AC3E}">
        <p14:creationId xmlns:p14="http://schemas.microsoft.com/office/powerpoint/2010/main" val="1994935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92760" y="439702"/>
            <a:ext cx="661794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Методика развития физических (двигательных) способностей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16496" y="980728"/>
            <a:ext cx="9101170" cy="5472608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000" b="1" dirty="0" smtClean="0">
                <a:solidFill>
                  <a:srgbClr val="C00000"/>
                </a:solidFill>
              </a:rPr>
              <a:t>Мышцы человека проявляют силу в трех режимах:</a:t>
            </a:r>
          </a:p>
          <a:p>
            <a:pPr marL="342900" indent="-342900" algn="just">
              <a:buFont typeface="Wingdings" pitchFamily="2" charset="2"/>
              <a:buChar char="Ø"/>
            </a:pPr>
            <a:r>
              <a:rPr lang="ru-RU" sz="2000" dirty="0" smtClean="0">
                <a:solidFill>
                  <a:srgbClr val="C00000"/>
                </a:solidFill>
              </a:rPr>
              <a:t>преодолевающий</a:t>
            </a:r>
          </a:p>
          <a:p>
            <a:pPr marL="342900" indent="-342900" algn="just">
              <a:buFont typeface="Wingdings" pitchFamily="2" charset="2"/>
              <a:buChar char="Ø"/>
            </a:pPr>
            <a:r>
              <a:rPr lang="ru-RU" sz="2000" dirty="0" smtClean="0">
                <a:solidFill>
                  <a:srgbClr val="C00000"/>
                </a:solidFill>
              </a:rPr>
              <a:t>уступающий </a:t>
            </a:r>
          </a:p>
          <a:p>
            <a:pPr marL="342900" indent="-342900" algn="just">
              <a:buFont typeface="Wingdings" pitchFamily="2" charset="2"/>
              <a:buChar char="Ø"/>
            </a:pPr>
            <a:r>
              <a:rPr lang="ru-RU" sz="2000" dirty="0">
                <a:solidFill>
                  <a:srgbClr val="C00000"/>
                </a:solidFill>
              </a:rPr>
              <a:t>у</a:t>
            </a:r>
            <a:r>
              <a:rPr lang="ru-RU" sz="2000" dirty="0" smtClean="0">
                <a:solidFill>
                  <a:srgbClr val="C00000"/>
                </a:solidFill>
              </a:rPr>
              <a:t>держивающий</a:t>
            </a:r>
          </a:p>
          <a:p>
            <a:pPr algn="just"/>
            <a:r>
              <a:rPr lang="ru-RU" sz="2000" dirty="0" smtClean="0">
                <a:solidFill>
                  <a:srgbClr val="C00000"/>
                </a:solidFill>
              </a:rPr>
              <a:t>Различают </a:t>
            </a:r>
            <a:r>
              <a:rPr lang="ru-RU" sz="2000" dirty="0">
                <a:solidFill>
                  <a:srgbClr val="C00000"/>
                </a:solidFill>
              </a:rPr>
              <a:t>три типичных вида силовых способностей</a:t>
            </a:r>
            <a:r>
              <a:rPr lang="ru-RU" sz="2000" dirty="0" smtClean="0">
                <a:solidFill>
                  <a:srgbClr val="C00000"/>
                </a:solidFill>
              </a:rPr>
              <a:t>:</a:t>
            </a:r>
          </a:p>
          <a:p>
            <a:pPr marL="342900" indent="-342900" algn="just">
              <a:buFont typeface="Arial" pitchFamily="34" charset="0"/>
              <a:buChar char="•"/>
            </a:pPr>
            <a:r>
              <a:rPr lang="ru-RU" sz="2000" b="1" dirty="0">
                <a:solidFill>
                  <a:srgbClr val="C00000"/>
                </a:solidFill>
              </a:rPr>
              <a:t>с</a:t>
            </a:r>
            <a:r>
              <a:rPr lang="ru-RU" sz="2000" b="1" dirty="0" smtClean="0">
                <a:solidFill>
                  <a:srgbClr val="C00000"/>
                </a:solidFill>
              </a:rPr>
              <a:t>обственно силовые </a:t>
            </a:r>
            <a:r>
              <a:rPr lang="ru-RU" sz="2000" b="1" dirty="0">
                <a:solidFill>
                  <a:srgbClr val="C00000"/>
                </a:solidFill>
              </a:rPr>
              <a:t>способности</a:t>
            </a:r>
            <a:r>
              <a:rPr lang="ru-RU" sz="2000" dirty="0">
                <a:solidFill>
                  <a:srgbClr val="C00000"/>
                </a:solidFill>
              </a:rPr>
              <a:t>, проявляемые </a:t>
            </a:r>
            <a:r>
              <a:rPr lang="ru-RU" sz="2000" dirty="0" smtClean="0">
                <a:solidFill>
                  <a:srgbClr val="C00000"/>
                </a:solidFill>
              </a:rPr>
              <a:t>в статическом </a:t>
            </a:r>
            <a:r>
              <a:rPr lang="ru-RU" sz="2000" dirty="0">
                <a:solidFill>
                  <a:srgbClr val="C00000"/>
                </a:solidFill>
              </a:rPr>
              <a:t>режиме и медленных </a:t>
            </a:r>
            <a:r>
              <a:rPr lang="ru-RU" sz="2000" dirty="0" smtClean="0">
                <a:solidFill>
                  <a:srgbClr val="C00000"/>
                </a:solidFill>
              </a:rPr>
              <a:t>движениях;</a:t>
            </a:r>
          </a:p>
          <a:p>
            <a:pPr marL="342900" indent="-342900" algn="just">
              <a:buFont typeface="Arial" pitchFamily="34" charset="0"/>
              <a:buChar char="•"/>
            </a:pPr>
            <a:r>
              <a:rPr lang="ru-RU" sz="2000" b="1" dirty="0">
                <a:solidFill>
                  <a:srgbClr val="C00000"/>
                </a:solidFill>
              </a:rPr>
              <a:t>с</a:t>
            </a:r>
            <a:r>
              <a:rPr lang="ru-RU" sz="2000" b="1" dirty="0" smtClean="0">
                <a:solidFill>
                  <a:srgbClr val="C00000"/>
                </a:solidFill>
              </a:rPr>
              <a:t>коростно-силовые </a:t>
            </a:r>
            <a:r>
              <a:rPr lang="ru-RU" sz="2000" b="1" dirty="0">
                <a:solidFill>
                  <a:srgbClr val="C00000"/>
                </a:solidFill>
              </a:rPr>
              <a:t>способности </a:t>
            </a:r>
            <a:r>
              <a:rPr lang="ru-RU" sz="2000" dirty="0">
                <a:solidFill>
                  <a:srgbClr val="C00000"/>
                </a:solidFill>
              </a:rPr>
              <a:t>(взрывная сила</a:t>
            </a:r>
            <a:r>
              <a:rPr lang="ru-RU" sz="2000" dirty="0" smtClean="0">
                <a:solidFill>
                  <a:srgbClr val="C00000"/>
                </a:solidFill>
              </a:rPr>
              <a:t>);</a:t>
            </a:r>
          </a:p>
          <a:p>
            <a:pPr marL="342900" indent="-342900" algn="just">
              <a:buFont typeface="Arial" pitchFamily="34" charset="0"/>
              <a:buChar char="•"/>
            </a:pPr>
            <a:r>
              <a:rPr lang="ru-RU" sz="2000" b="1" dirty="0" smtClean="0">
                <a:solidFill>
                  <a:srgbClr val="C00000"/>
                </a:solidFill>
              </a:rPr>
              <a:t>силовая выносливость</a:t>
            </a:r>
            <a:r>
              <a:rPr lang="ru-RU" sz="2000" dirty="0" smtClean="0">
                <a:solidFill>
                  <a:srgbClr val="C00000"/>
                </a:solidFill>
              </a:rPr>
              <a:t> - способность противостоять </a:t>
            </a:r>
            <a:r>
              <a:rPr lang="ru-RU" sz="2000" dirty="0">
                <a:solidFill>
                  <a:srgbClr val="C00000"/>
                </a:solidFill>
              </a:rPr>
              <a:t>утомлению при выполнении продолжительных силовых </a:t>
            </a:r>
            <a:r>
              <a:rPr lang="ru-RU" sz="2000" dirty="0" smtClean="0">
                <a:solidFill>
                  <a:srgbClr val="C00000"/>
                </a:solidFill>
              </a:rPr>
              <a:t>нагрузок.</a:t>
            </a:r>
          </a:p>
          <a:p>
            <a:pPr algn="just"/>
            <a:r>
              <a:rPr lang="ru-RU" sz="2000" dirty="0">
                <a:solidFill>
                  <a:srgbClr val="C00000"/>
                </a:solidFill>
              </a:rPr>
              <a:t>Для развития силы применяются различные методы:</a:t>
            </a:r>
          </a:p>
          <a:p>
            <a:pPr algn="just"/>
            <a:r>
              <a:rPr lang="ru-RU" sz="2000" dirty="0">
                <a:solidFill>
                  <a:srgbClr val="C00000"/>
                </a:solidFill>
              </a:rPr>
              <a:t>- метод предельных и </a:t>
            </a:r>
            <a:r>
              <a:rPr lang="ru-RU" sz="2000" dirty="0" err="1">
                <a:solidFill>
                  <a:srgbClr val="C00000"/>
                </a:solidFill>
              </a:rPr>
              <a:t>околопредельных</a:t>
            </a:r>
            <a:r>
              <a:rPr lang="ru-RU" sz="2000" dirty="0">
                <a:solidFill>
                  <a:srgbClr val="C00000"/>
                </a:solidFill>
              </a:rPr>
              <a:t> </a:t>
            </a:r>
            <a:r>
              <a:rPr lang="ru-RU" sz="2000" dirty="0" smtClean="0">
                <a:solidFill>
                  <a:srgbClr val="C00000"/>
                </a:solidFill>
              </a:rPr>
              <a:t>отягощений (85-95%);</a:t>
            </a:r>
            <a:endParaRPr lang="ru-RU" sz="2000" dirty="0">
              <a:solidFill>
                <a:srgbClr val="C00000"/>
              </a:solidFill>
            </a:endParaRPr>
          </a:p>
          <a:p>
            <a:pPr algn="just"/>
            <a:r>
              <a:rPr lang="ru-RU" sz="2000" dirty="0">
                <a:solidFill>
                  <a:srgbClr val="C00000"/>
                </a:solidFill>
              </a:rPr>
              <a:t>- метод непредельных </a:t>
            </a:r>
            <a:r>
              <a:rPr lang="ru-RU" sz="2000" dirty="0" smtClean="0">
                <a:solidFill>
                  <a:srgbClr val="C00000"/>
                </a:solidFill>
              </a:rPr>
              <a:t>отягощений (50-80%),</a:t>
            </a:r>
            <a:endParaRPr lang="ru-RU" sz="2000" dirty="0">
              <a:solidFill>
                <a:srgbClr val="C00000"/>
              </a:solidFill>
            </a:endParaRPr>
          </a:p>
          <a:p>
            <a:pPr algn="just"/>
            <a:r>
              <a:rPr lang="ru-RU" sz="2000" dirty="0">
                <a:solidFill>
                  <a:srgbClr val="C00000"/>
                </a:solidFill>
              </a:rPr>
              <a:t>- метод динамических </a:t>
            </a:r>
            <a:r>
              <a:rPr lang="ru-RU" sz="2000" dirty="0" smtClean="0">
                <a:solidFill>
                  <a:srgbClr val="C00000"/>
                </a:solidFill>
              </a:rPr>
              <a:t>усилий (повторение с максимально возможной скоростью),</a:t>
            </a:r>
            <a:endParaRPr lang="ru-RU" sz="2000" dirty="0">
              <a:solidFill>
                <a:srgbClr val="C00000"/>
              </a:solidFill>
            </a:endParaRPr>
          </a:p>
          <a:p>
            <a:pPr algn="just"/>
            <a:r>
              <a:rPr lang="ru-RU" sz="2000" dirty="0">
                <a:solidFill>
                  <a:srgbClr val="C00000"/>
                </a:solidFill>
              </a:rPr>
              <a:t>- метод статических </a:t>
            </a:r>
            <a:r>
              <a:rPr lang="ru-RU" sz="2000" dirty="0" smtClean="0">
                <a:solidFill>
                  <a:srgbClr val="C00000"/>
                </a:solidFill>
              </a:rPr>
              <a:t>усилий.</a:t>
            </a:r>
          </a:p>
        </p:txBody>
      </p:sp>
    </p:spTree>
    <p:extLst>
      <p:ext uri="{BB962C8B-B14F-4D97-AF65-F5344CB8AC3E}">
        <p14:creationId xmlns:p14="http://schemas.microsoft.com/office/powerpoint/2010/main" val="4102836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92760" y="439702"/>
            <a:ext cx="661794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Методика развития физических (двигательных) способностей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44488" y="1124744"/>
            <a:ext cx="9101170" cy="5544616"/>
          </a:xfrm>
        </p:spPr>
        <p:txBody>
          <a:bodyPr/>
          <a:lstStyle/>
          <a:p>
            <a:pPr algn="just"/>
            <a:r>
              <a:rPr lang="ru-RU" b="1" dirty="0">
                <a:solidFill>
                  <a:srgbClr val="C00000"/>
                </a:solidFill>
              </a:rPr>
              <a:t>Быстрота</a:t>
            </a:r>
            <a:r>
              <a:rPr lang="ru-RU" dirty="0">
                <a:solidFill>
                  <a:srgbClr val="C00000"/>
                </a:solidFill>
              </a:rPr>
              <a:t> – способность выполнять двигательное действие за короткий </a:t>
            </a:r>
            <a:r>
              <a:rPr lang="ru-RU" dirty="0" smtClean="0">
                <a:solidFill>
                  <a:srgbClr val="C00000"/>
                </a:solidFill>
              </a:rPr>
              <a:t>промежуток </a:t>
            </a:r>
            <a:r>
              <a:rPr lang="ru-RU" dirty="0">
                <a:solidFill>
                  <a:srgbClr val="C00000"/>
                </a:solidFill>
              </a:rPr>
              <a:t>времени</a:t>
            </a:r>
            <a:r>
              <a:rPr lang="ru-RU" dirty="0" smtClean="0">
                <a:solidFill>
                  <a:srgbClr val="C00000"/>
                </a:solidFill>
              </a:rPr>
              <a:t>.</a:t>
            </a:r>
          </a:p>
          <a:p>
            <a:pPr algn="just"/>
            <a:r>
              <a:rPr lang="ru-RU" dirty="0">
                <a:solidFill>
                  <a:srgbClr val="C00000"/>
                </a:solidFill>
              </a:rPr>
              <a:t>Физиологической основой </a:t>
            </a:r>
            <a:r>
              <a:rPr lang="ru-RU" dirty="0" smtClean="0">
                <a:solidFill>
                  <a:srgbClr val="C00000"/>
                </a:solidFill>
              </a:rPr>
              <a:t>быстроты </a:t>
            </a:r>
            <a:r>
              <a:rPr lang="ru-RU" dirty="0">
                <a:solidFill>
                  <a:srgbClr val="C00000"/>
                </a:solidFill>
              </a:rPr>
              <a:t>является </a:t>
            </a:r>
            <a:r>
              <a:rPr lang="ru-RU" b="1" dirty="0">
                <a:solidFill>
                  <a:srgbClr val="C00000"/>
                </a:solidFill>
              </a:rPr>
              <a:t>врождённая подвижность нервных процессов</a:t>
            </a:r>
            <a:r>
              <a:rPr lang="ru-RU" dirty="0">
                <a:solidFill>
                  <a:srgbClr val="C00000"/>
                </a:solidFill>
              </a:rPr>
              <a:t>, характеризующаяся </a:t>
            </a:r>
            <a:r>
              <a:rPr lang="ru-RU" dirty="0" smtClean="0">
                <a:solidFill>
                  <a:srgbClr val="C00000"/>
                </a:solidFill>
              </a:rPr>
              <a:t> лёгкой </a:t>
            </a:r>
            <a:r>
              <a:rPr lang="ru-RU" dirty="0">
                <a:solidFill>
                  <a:srgbClr val="C00000"/>
                </a:solidFill>
              </a:rPr>
              <a:t>сменой </a:t>
            </a:r>
            <a:r>
              <a:rPr lang="ru-RU" b="1" dirty="0">
                <a:solidFill>
                  <a:srgbClr val="C00000"/>
                </a:solidFill>
              </a:rPr>
              <a:t>процессов </a:t>
            </a:r>
            <a:r>
              <a:rPr lang="ru-RU" b="1" dirty="0" smtClean="0">
                <a:solidFill>
                  <a:srgbClr val="C00000"/>
                </a:solidFill>
              </a:rPr>
              <a:t>возбуждения </a:t>
            </a:r>
            <a:r>
              <a:rPr lang="ru-RU" b="1" dirty="0">
                <a:solidFill>
                  <a:srgbClr val="C00000"/>
                </a:solidFill>
              </a:rPr>
              <a:t>и торможения</a:t>
            </a:r>
            <a:r>
              <a:rPr lang="ru-RU" dirty="0" smtClean="0">
                <a:solidFill>
                  <a:srgbClr val="C00000"/>
                </a:solidFill>
              </a:rPr>
              <a:t>.</a:t>
            </a:r>
          </a:p>
          <a:p>
            <a:pPr algn="just"/>
            <a:r>
              <a:rPr lang="ru-RU" dirty="0">
                <a:solidFill>
                  <a:srgbClr val="C00000"/>
                </a:solidFill>
              </a:rPr>
              <a:t>Различают 3</a:t>
            </a:r>
            <a:r>
              <a:rPr lang="ru-RU" dirty="0" smtClean="0">
                <a:solidFill>
                  <a:srgbClr val="C00000"/>
                </a:solidFill>
              </a:rPr>
              <a:t> </a:t>
            </a:r>
            <a:r>
              <a:rPr lang="ru-RU" dirty="0">
                <a:solidFill>
                  <a:srgbClr val="C00000"/>
                </a:solidFill>
              </a:rPr>
              <a:t>показателя при оценке быстроты:</a:t>
            </a:r>
          </a:p>
          <a:p>
            <a:pPr algn="just"/>
            <a:r>
              <a:rPr lang="ru-RU" dirty="0">
                <a:solidFill>
                  <a:srgbClr val="C00000"/>
                </a:solidFill>
              </a:rPr>
              <a:t>1. быстрота двигательной </a:t>
            </a:r>
            <a:r>
              <a:rPr lang="ru-RU" dirty="0" smtClean="0">
                <a:solidFill>
                  <a:srgbClr val="C00000"/>
                </a:solidFill>
              </a:rPr>
              <a:t>реакции (сложные и простые);</a:t>
            </a:r>
            <a:endParaRPr lang="ru-RU" dirty="0">
              <a:solidFill>
                <a:srgbClr val="C00000"/>
              </a:solidFill>
            </a:endParaRPr>
          </a:p>
          <a:p>
            <a:pPr algn="just"/>
            <a:r>
              <a:rPr lang="ru-RU" dirty="0">
                <a:solidFill>
                  <a:srgbClr val="C00000"/>
                </a:solidFill>
              </a:rPr>
              <a:t>2. быстрота одиночного </a:t>
            </a:r>
            <a:r>
              <a:rPr lang="ru-RU" dirty="0" smtClean="0">
                <a:solidFill>
                  <a:srgbClr val="C00000"/>
                </a:solidFill>
              </a:rPr>
              <a:t>движения;</a:t>
            </a:r>
            <a:endParaRPr lang="ru-RU" dirty="0">
              <a:solidFill>
                <a:srgbClr val="C00000"/>
              </a:solidFill>
            </a:endParaRPr>
          </a:p>
          <a:p>
            <a:pPr algn="just"/>
            <a:r>
              <a:rPr lang="ru-RU" dirty="0">
                <a:solidFill>
                  <a:srgbClr val="C00000"/>
                </a:solidFill>
              </a:rPr>
              <a:t>3. быстрота (частота) </a:t>
            </a:r>
            <a:r>
              <a:rPr lang="ru-RU" dirty="0" smtClean="0">
                <a:solidFill>
                  <a:srgbClr val="C00000"/>
                </a:solidFill>
              </a:rPr>
              <a:t>движений.</a:t>
            </a:r>
            <a:endParaRPr lang="ru-RU" dirty="0">
              <a:solidFill>
                <a:srgbClr val="C00000"/>
              </a:solidFill>
            </a:endParaRPr>
          </a:p>
          <a:p>
            <a:pPr algn="just"/>
            <a:r>
              <a:rPr lang="ru-RU" dirty="0">
                <a:solidFill>
                  <a:srgbClr val="C00000"/>
                </a:solidFill>
              </a:rPr>
              <a:t>Методы воспитания скоростных </a:t>
            </a:r>
            <a:r>
              <a:rPr lang="ru-RU" dirty="0" smtClean="0">
                <a:solidFill>
                  <a:srgbClr val="C00000"/>
                </a:solidFill>
              </a:rPr>
              <a:t>способностей:</a:t>
            </a:r>
          </a:p>
          <a:p>
            <a:pPr marL="342900" indent="-342900" algn="just">
              <a:buFont typeface="Wingdings" pitchFamily="2" charset="2"/>
              <a:buChar char="ü"/>
            </a:pPr>
            <a:r>
              <a:rPr lang="ru-RU" dirty="0">
                <a:solidFill>
                  <a:srgbClr val="C00000"/>
                </a:solidFill>
              </a:rPr>
              <a:t>Повторный метод </a:t>
            </a:r>
            <a:endParaRPr lang="ru-RU" dirty="0" smtClean="0">
              <a:solidFill>
                <a:srgbClr val="C00000"/>
              </a:solidFill>
            </a:endParaRPr>
          </a:p>
          <a:p>
            <a:pPr marL="342900" indent="-342900" algn="just">
              <a:buFont typeface="Wingdings" pitchFamily="2" charset="2"/>
              <a:buChar char="ü"/>
            </a:pPr>
            <a:r>
              <a:rPr lang="ru-RU" dirty="0">
                <a:solidFill>
                  <a:srgbClr val="C00000"/>
                </a:solidFill>
              </a:rPr>
              <a:t>Соревновательный </a:t>
            </a:r>
            <a:r>
              <a:rPr lang="ru-RU" dirty="0" smtClean="0">
                <a:solidFill>
                  <a:srgbClr val="C00000"/>
                </a:solidFill>
              </a:rPr>
              <a:t>метод</a:t>
            </a:r>
          </a:p>
          <a:p>
            <a:pPr marL="342900" indent="-342900" algn="just">
              <a:buFont typeface="Wingdings" pitchFamily="2" charset="2"/>
              <a:buChar char="ü"/>
            </a:pPr>
            <a:r>
              <a:rPr lang="ru-RU" dirty="0">
                <a:solidFill>
                  <a:srgbClr val="C00000"/>
                </a:solidFill>
              </a:rPr>
              <a:t>Игровой метод</a:t>
            </a:r>
          </a:p>
        </p:txBody>
      </p:sp>
    </p:spTree>
    <p:extLst>
      <p:ext uri="{BB962C8B-B14F-4D97-AF65-F5344CB8AC3E}">
        <p14:creationId xmlns:p14="http://schemas.microsoft.com/office/powerpoint/2010/main" val="1994935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92760" y="439702"/>
            <a:ext cx="661794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Методика развития физических (двигательных) способностей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16496" y="1052736"/>
            <a:ext cx="9101170" cy="4840304"/>
          </a:xfrm>
        </p:spPr>
        <p:txBody>
          <a:bodyPr/>
          <a:lstStyle/>
          <a:p>
            <a:r>
              <a:rPr lang="ru-RU" b="1" dirty="0">
                <a:solidFill>
                  <a:srgbClr val="C00000"/>
                </a:solidFill>
              </a:rPr>
              <a:t>Ловкость</a:t>
            </a:r>
            <a:r>
              <a:rPr lang="ru-RU" dirty="0">
                <a:solidFill>
                  <a:srgbClr val="C00000"/>
                </a:solidFill>
              </a:rPr>
              <a:t> (координационные способности</a:t>
            </a:r>
            <a:r>
              <a:rPr lang="ru-RU" dirty="0" smtClean="0">
                <a:solidFill>
                  <a:srgbClr val="C00000"/>
                </a:solidFill>
              </a:rPr>
              <a:t>)</a:t>
            </a:r>
          </a:p>
          <a:p>
            <a:r>
              <a:rPr lang="ru-RU" dirty="0">
                <a:solidFill>
                  <a:srgbClr val="C00000"/>
                </a:solidFill>
              </a:rPr>
              <a:t>Методические подходы совершенствования </a:t>
            </a:r>
            <a:r>
              <a:rPr lang="ru-RU" dirty="0" smtClean="0">
                <a:solidFill>
                  <a:srgbClr val="C00000"/>
                </a:solidFill>
              </a:rPr>
              <a:t>ловкости: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ru-RU" dirty="0" smtClean="0">
                <a:solidFill>
                  <a:srgbClr val="C00000"/>
                </a:solidFill>
              </a:rPr>
              <a:t>систематическое </a:t>
            </a:r>
            <a:r>
              <a:rPr lang="ru-RU" dirty="0">
                <a:solidFill>
                  <a:srgbClr val="C00000"/>
                </a:solidFill>
              </a:rPr>
              <a:t>обучение новым </a:t>
            </a:r>
            <a:r>
              <a:rPr lang="ru-RU" dirty="0" smtClean="0">
                <a:solidFill>
                  <a:srgbClr val="C00000"/>
                </a:solidFill>
              </a:rPr>
              <a:t>движениям;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ru-RU" dirty="0" smtClean="0">
                <a:solidFill>
                  <a:srgbClr val="C00000"/>
                </a:solidFill>
              </a:rPr>
              <a:t>внезапное </a:t>
            </a:r>
            <a:r>
              <a:rPr lang="ru-RU" dirty="0">
                <a:solidFill>
                  <a:srgbClr val="C00000"/>
                </a:solidFill>
              </a:rPr>
              <a:t>изменение обстановки, использование нестандартного </a:t>
            </a:r>
            <a:r>
              <a:rPr lang="ru-RU" dirty="0" smtClean="0">
                <a:solidFill>
                  <a:srgbClr val="C00000"/>
                </a:solidFill>
              </a:rPr>
              <a:t>оборудования </a:t>
            </a:r>
            <a:r>
              <a:rPr lang="ru-RU" dirty="0">
                <a:solidFill>
                  <a:srgbClr val="C00000"/>
                </a:solidFill>
              </a:rPr>
              <a:t>и инвентаря, подключение разнообразных сбивающих </a:t>
            </a:r>
            <a:r>
              <a:rPr lang="ru-RU" dirty="0" smtClean="0">
                <a:solidFill>
                  <a:srgbClr val="C00000"/>
                </a:solidFill>
              </a:rPr>
              <a:t>факторов;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ru-RU" dirty="0" smtClean="0">
                <a:solidFill>
                  <a:srgbClr val="C00000"/>
                </a:solidFill>
              </a:rPr>
              <a:t>использование </a:t>
            </a:r>
            <a:r>
              <a:rPr lang="ru-RU" dirty="0">
                <a:solidFill>
                  <a:srgbClr val="C00000"/>
                </a:solidFill>
              </a:rPr>
              <a:t>упражнений на равновесие в условиях, затрудняющих </a:t>
            </a:r>
            <a:r>
              <a:rPr lang="ru-RU" dirty="0" smtClean="0">
                <a:solidFill>
                  <a:srgbClr val="C00000"/>
                </a:solidFill>
              </a:rPr>
              <a:t>его </a:t>
            </a:r>
            <a:r>
              <a:rPr lang="ru-RU" dirty="0">
                <a:solidFill>
                  <a:srgbClr val="C00000"/>
                </a:solidFill>
              </a:rPr>
              <a:t>сохранение</a:t>
            </a:r>
            <a:r>
              <a:rPr lang="ru-RU" dirty="0" smtClean="0">
                <a:solidFill>
                  <a:srgbClr val="C00000"/>
                </a:solidFill>
              </a:rPr>
              <a:t>;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ru-RU" dirty="0" smtClean="0">
                <a:solidFill>
                  <a:srgbClr val="C00000"/>
                </a:solidFill>
              </a:rPr>
              <a:t>выполнение </a:t>
            </a:r>
            <a:r>
              <a:rPr lang="ru-RU" dirty="0">
                <a:solidFill>
                  <a:srgbClr val="C00000"/>
                </a:solidFill>
              </a:rPr>
              <a:t>заданий на </a:t>
            </a:r>
            <a:r>
              <a:rPr lang="ru-RU" dirty="0" smtClean="0">
                <a:solidFill>
                  <a:srgbClr val="C00000"/>
                </a:solidFill>
              </a:rPr>
              <a:t>точность.</a:t>
            </a:r>
            <a:endParaRPr lang="ru-RU" dirty="0">
              <a:solidFill>
                <a:srgbClr val="C00000"/>
              </a:solidFill>
            </a:endParaRPr>
          </a:p>
          <a:p>
            <a:endParaRPr lang="ru-RU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4935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92760" y="439702"/>
            <a:ext cx="661794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Методика развития физических (двигательных) способностей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000" b="1" dirty="0">
                <a:solidFill>
                  <a:srgbClr val="C00000"/>
                </a:solidFill>
              </a:rPr>
              <a:t>Гибкость</a:t>
            </a:r>
            <a:r>
              <a:rPr lang="ru-RU" sz="2000" dirty="0">
                <a:solidFill>
                  <a:srgbClr val="C00000"/>
                </a:solidFill>
              </a:rPr>
              <a:t> – это морфофункциональные свойства </a:t>
            </a:r>
            <a:r>
              <a:rPr lang="ru-RU" sz="2000" dirty="0" smtClean="0">
                <a:solidFill>
                  <a:srgbClr val="C00000"/>
                </a:solidFill>
              </a:rPr>
              <a:t>опорно-двигательного аппарата</a:t>
            </a:r>
            <a:r>
              <a:rPr lang="ru-RU" sz="2000" dirty="0">
                <a:solidFill>
                  <a:srgbClr val="C00000"/>
                </a:solidFill>
              </a:rPr>
              <a:t>, определяющие степень подвижности его звеньев, способность </a:t>
            </a:r>
            <a:r>
              <a:rPr lang="ru-RU" sz="2000" dirty="0" smtClean="0">
                <a:solidFill>
                  <a:srgbClr val="C00000"/>
                </a:solidFill>
              </a:rPr>
              <a:t>выполнять </a:t>
            </a:r>
            <a:r>
              <a:rPr lang="ru-RU" sz="2000" dirty="0">
                <a:solidFill>
                  <a:srgbClr val="C00000"/>
                </a:solidFill>
              </a:rPr>
              <a:t>движения с нужной амплитудой.</a:t>
            </a:r>
          </a:p>
          <a:p>
            <a:pPr algn="just"/>
            <a:r>
              <a:rPr lang="ru-RU" sz="2000" dirty="0">
                <a:solidFill>
                  <a:srgbClr val="C00000"/>
                </a:solidFill>
              </a:rPr>
              <a:t>Гибкость характеризуется состоянием опорно-двигательного аппарата </a:t>
            </a:r>
            <a:r>
              <a:rPr lang="ru-RU" sz="2000" dirty="0" smtClean="0">
                <a:solidFill>
                  <a:srgbClr val="C00000"/>
                </a:solidFill>
              </a:rPr>
              <a:t>человека и зависит от:</a:t>
            </a:r>
          </a:p>
          <a:p>
            <a:pPr marL="342900" indent="-342900" algn="just">
              <a:buFont typeface="Wingdings" pitchFamily="2" charset="2"/>
              <a:buChar char="ü"/>
            </a:pPr>
            <a:r>
              <a:rPr lang="ru-RU" sz="2000" dirty="0" smtClean="0">
                <a:solidFill>
                  <a:srgbClr val="C00000"/>
                </a:solidFill>
              </a:rPr>
              <a:t>эластичности </a:t>
            </a:r>
            <a:r>
              <a:rPr lang="ru-RU" sz="2000" dirty="0">
                <a:solidFill>
                  <a:srgbClr val="C00000"/>
                </a:solidFill>
              </a:rPr>
              <a:t>мышц, </a:t>
            </a:r>
            <a:endParaRPr lang="ru-RU" sz="2000" dirty="0" smtClean="0">
              <a:solidFill>
                <a:srgbClr val="C00000"/>
              </a:solidFill>
            </a:endParaRPr>
          </a:p>
          <a:p>
            <a:pPr marL="342900" indent="-342900" algn="just">
              <a:buFont typeface="Wingdings" pitchFamily="2" charset="2"/>
              <a:buChar char="ü"/>
            </a:pPr>
            <a:r>
              <a:rPr lang="ru-RU" sz="2000" dirty="0" smtClean="0">
                <a:solidFill>
                  <a:srgbClr val="C00000"/>
                </a:solidFill>
              </a:rPr>
              <a:t>связок</a:t>
            </a:r>
            <a:r>
              <a:rPr lang="ru-RU" sz="2000" dirty="0">
                <a:solidFill>
                  <a:srgbClr val="C00000"/>
                </a:solidFill>
              </a:rPr>
              <a:t>, </a:t>
            </a:r>
            <a:endParaRPr lang="ru-RU" sz="2000" dirty="0" smtClean="0">
              <a:solidFill>
                <a:srgbClr val="C00000"/>
              </a:solidFill>
            </a:endParaRPr>
          </a:p>
          <a:p>
            <a:pPr marL="342900" indent="-342900" algn="just">
              <a:buFont typeface="Wingdings" pitchFamily="2" charset="2"/>
              <a:buChar char="ü"/>
            </a:pPr>
            <a:r>
              <a:rPr lang="ru-RU" sz="2000" dirty="0" smtClean="0">
                <a:solidFill>
                  <a:srgbClr val="C00000"/>
                </a:solidFill>
              </a:rPr>
              <a:t>суставных </a:t>
            </a:r>
            <a:r>
              <a:rPr lang="ru-RU" sz="2000" dirty="0">
                <a:solidFill>
                  <a:srgbClr val="C00000"/>
                </a:solidFill>
              </a:rPr>
              <a:t>сумок, </a:t>
            </a:r>
            <a:endParaRPr lang="ru-RU" sz="2000" dirty="0" smtClean="0">
              <a:solidFill>
                <a:srgbClr val="C00000"/>
              </a:solidFill>
            </a:endParaRPr>
          </a:p>
          <a:p>
            <a:pPr marL="342900" indent="-342900" algn="just">
              <a:buFont typeface="Wingdings" pitchFamily="2" charset="2"/>
              <a:buChar char="ü"/>
            </a:pPr>
            <a:r>
              <a:rPr lang="ru-RU" sz="2000" dirty="0" smtClean="0">
                <a:solidFill>
                  <a:srgbClr val="C00000"/>
                </a:solidFill>
              </a:rPr>
              <a:t>состояния ЦНС</a:t>
            </a:r>
            <a:r>
              <a:rPr lang="ru-RU" sz="2000" dirty="0">
                <a:solidFill>
                  <a:srgbClr val="C00000"/>
                </a:solidFill>
              </a:rPr>
              <a:t>, </a:t>
            </a:r>
            <a:endParaRPr lang="ru-RU" sz="2000" dirty="0" smtClean="0">
              <a:solidFill>
                <a:srgbClr val="C00000"/>
              </a:solidFill>
            </a:endParaRPr>
          </a:p>
          <a:p>
            <a:pPr marL="342900" indent="-342900" algn="just">
              <a:buFont typeface="Wingdings" pitchFamily="2" charset="2"/>
              <a:buChar char="ü"/>
            </a:pPr>
            <a:r>
              <a:rPr lang="ru-RU" sz="2000" dirty="0" smtClean="0">
                <a:solidFill>
                  <a:srgbClr val="C00000"/>
                </a:solidFill>
              </a:rPr>
              <a:t>внешней температуры.</a:t>
            </a:r>
            <a:endParaRPr lang="ru-RU" sz="2000" dirty="0">
              <a:solidFill>
                <a:srgbClr val="C00000"/>
              </a:solidFill>
            </a:endParaRPr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4058945"/>
              </p:ext>
            </p:extLst>
          </p:nvPr>
        </p:nvGraphicFramePr>
        <p:xfrm>
          <a:off x="1856656" y="4941168"/>
          <a:ext cx="6604000" cy="3962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3020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3020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 smtClean="0"/>
                        <a:t>Активная</a:t>
                      </a:r>
                      <a:r>
                        <a:rPr lang="ru-RU" sz="2000" baseline="0" dirty="0" smtClean="0"/>
                        <a:t> гибкость</a:t>
                      </a:r>
                      <a:endParaRPr lang="ru-R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 smtClean="0"/>
                        <a:t>Пассивная</a:t>
                      </a:r>
                      <a:r>
                        <a:rPr lang="ru-RU" sz="2000" baseline="0" dirty="0" smtClean="0"/>
                        <a:t> гибкость*</a:t>
                      </a:r>
                      <a:endParaRPr lang="ru-RU" sz="20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" name="Прямоугольник 4"/>
          <p:cNvSpPr/>
          <p:nvPr/>
        </p:nvSpPr>
        <p:spPr>
          <a:xfrm>
            <a:off x="3440832" y="5941494"/>
            <a:ext cx="61206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i="1" dirty="0" smtClean="0">
                <a:solidFill>
                  <a:srgbClr val="C00000"/>
                </a:solidFill>
              </a:rPr>
              <a:t>* Амплитуда </a:t>
            </a:r>
            <a:r>
              <a:rPr lang="ru-RU" i="1" dirty="0">
                <a:solidFill>
                  <a:srgbClr val="C00000"/>
                </a:solidFill>
              </a:rPr>
              <a:t>движений при пассивной гибкости </a:t>
            </a:r>
            <a:r>
              <a:rPr lang="ru-RU" i="1" dirty="0" smtClean="0">
                <a:solidFill>
                  <a:srgbClr val="C00000"/>
                </a:solidFill>
              </a:rPr>
              <a:t>выше</a:t>
            </a:r>
            <a:endParaRPr lang="ru-RU" i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4935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92760" y="439702"/>
            <a:ext cx="661794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Методика развития физических (двигательных) способностей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09530" y="1285860"/>
            <a:ext cx="9101170" cy="3439284"/>
          </a:xfrm>
        </p:spPr>
        <p:txBody>
          <a:bodyPr>
            <a:normAutofit/>
          </a:bodyPr>
          <a:lstStyle/>
          <a:p>
            <a:pPr algn="just"/>
            <a:r>
              <a:rPr lang="ru-RU" dirty="0">
                <a:solidFill>
                  <a:srgbClr val="C00000"/>
                </a:solidFill>
              </a:rPr>
              <a:t>Методы развития </a:t>
            </a:r>
            <a:r>
              <a:rPr lang="ru-RU" dirty="0" smtClean="0">
                <a:solidFill>
                  <a:srgbClr val="C00000"/>
                </a:solidFill>
              </a:rPr>
              <a:t>гибкости*:</a:t>
            </a:r>
            <a:endParaRPr lang="ru-RU" dirty="0">
              <a:solidFill>
                <a:srgbClr val="C00000"/>
              </a:solidFill>
            </a:endParaRPr>
          </a:p>
          <a:p>
            <a:pPr marL="342900" indent="-342900" algn="just">
              <a:buFont typeface="Wingdings" pitchFamily="2" charset="2"/>
              <a:buChar char="Ø"/>
            </a:pPr>
            <a:r>
              <a:rPr lang="ru-RU" dirty="0" smtClean="0">
                <a:solidFill>
                  <a:srgbClr val="C00000"/>
                </a:solidFill>
              </a:rPr>
              <a:t>Непрерывный </a:t>
            </a:r>
            <a:r>
              <a:rPr lang="ru-RU" dirty="0">
                <a:solidFill>
                  <a:srgbClr val="C00000"/>
                </a:solidFill>
              </a:rPr>
              <a:t>с пассивной нагрузкой (статический) </a:t>
            </a:r>
          </a:p>
          <a:p>
            <a:pPr marL="342900" indent="-342900" algn="just">
              <a:buFont typeface="Wingdings" pitchFamily="2" charset="2"/>
              <a:buChar char="Ø"/>
            </a:pPr>
            <a:r>
              <a:rPr lang="ru-RU" dirty="0" smtClean="0">
                <a:solidFill>
                  <a:srgbClr val="C00000"/>
                </a:solidFill>
              </a:rPr>
              <a:t>Повторный </a:t>
            </a:r>
            <a:r>
              <a:rPr lang="ru-RU" dirty="0">
                <a:solidFill>
                  <a:srgbClr val="C00000"/>
                </a:solidFill>
              </a:rPr>
              <a:t>активный (</a:t>
            </a:r>
            <a:r>
              <a:rPr lang="ru-RU" dirty="0" smtClean="0">
                <a:solidFill>
                  <a:srgbClr val="C00000"/>
                </a:solidFill>
              </a:rPr>
              <a:t>динамический)</a:t>
            </a:r>
          </a:p>
          <a:p>
            <a:pPr marL="342900" indent="-342900" algn="just">
              <a:buFont typeface="Wingdings" pitchFamily="2" charset="2"/>
              <a:buChar char="Ø"/>
            </a:pPr>
            <a:r>
              <a:rPr lang="ru-RU" dirty="0" smtClean="0">
                <a:solidFill>
                  <a:srgbClr val="C00000"/>
                </a:solidFill>
              </a:rPr>
              <a:t>Стато-динамические </a:t>
            </a:r>
            <a:r>
              <a:rPr lang="ru-RU" dirty="0">
                <a:solidFill>
                  <a:srgbClr val="C00000"/>
                </a:solidFill>
              </a:rPr>
              <a:t>– очень медленное движение с фиксацией </a:t>
            </a:r>
            <a:r>
              <a:rPr lang="ru-RU" dirty="0" smtClean="0">
                <a:solidFill>
                  <a:srgbClr val="C00000"/>
                </a:solidFill>
              </a:rPr>
              <a:t>отдельных </a:t>
            </a:r>
            <a:r>
              <a:rPr lang="ru-RU" dirty="0">
                <a:solidFill>
                  <a:srgbClr val="C00000"/>
                </a:solidFill>
              </a:rPr>
              <a:t>фаз движения.</a:t>
            </a:r>
          </a:p>
          <a:p>
            <a:pPr algn="just"/>
            <a:r>
              <a:rPr lang="ru-RU" dirty="0">
                <a:solidFill>
                  <a:srgbClr val="C00000"/>
                </a:solidFill>
              </a:rPr>
              <a:t>В качестве развития и совершенствования гибкости используют также </a:t>
            </a:r>
            <a:r>
              <a:rPr lang="ru-RU" dirty="0" smtClean="0">
                <a:solidFill>
                  <a:srgbClr val="C00000"/>
                </a:solidFill>
              </a:rPr>
              <a:t> игровой </a:t>
            </a:r>
            <a:r>
              <a:rPr lang="ru-RU" dirty="0">
                <a:solidFill>
                  <a:srgbClr val="C00000"/>
                </a:solidFill>
              </a:rPr>
              <a:t>и соревновательные методы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992560" y="5229200"/>
            <a:ext cx="8712968" cy="1287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i="1" dirty="0">
                <a:solidFill>
                  <a:srgbClr val="C00000"/>
                </a:solidFill>
              </a:rPr>
              <a:t>*Гибкость </a:t>
            </a:r>
            <a:r>
              <a:rPr lang="ru-RU" i="1" dirty="0" smtClean="0">
                <a:solidFill>
                  <a:srgbClr val="C00000"/>
                </a:solidFill>
              </a:rPr>
              <a:t>находится </a:t>
            </a:r>
            <a:r>
              <a:rPr lang="ru-RU" i="1" dirty="0">
                <a:solidFill>
                  <a:srgbClr val="C00000"/>
                </a:solidFill>
              </a:rPr>
              <a:t>в противоречии с уровнем развития силы, поэтому при физическом </a:t>
            </a:r>
            <a:r>
              <a:rPr lang="ru-RU" i="1" dirty="0" smtClean="0">
                <a:solidFill>
                  <a:srgbClr val="C00000"/>
                </a:solidFill>
              </a:rPr>
              <a:t>совершенствовании </a:t>
            </a:r>
            <a:r>
              <a:rPr lang="ru-RU" i="1" dirty="0">
                <a:solidFill>
                  <a:srgbClr val="C00000"/>
                </a:solidFill>
              </a:rPr>
              <a:t>следует чередовать средства попеременного развития обоих </a:t>
            </a:r>
            <a:r>
              <a:rPr lang="ru-RU" i="1" dirty="0" smtClean="0">
                <a:solidFill>
                  <a:srgbClr val="C00000"/>
                </a:solidFill>
              </a:rPr>
              <a:t>качеств</a:t>
            </a:r>
            <a:r>
              <a:rPr lang="ru-RU" i="1" dirty="0">
                <a:solidFill>
                  <a:srgbClr val="C00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80743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92760" y="439702"/>
            <a:ext cx="661794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Методика развития физических (двигательных) способностей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100" b="1" dirty="0" smtClean="0">
                <a:solidFill>
                  <a:srgbClr val="C00000"/>
                </a:solidFill>
              </a:rPr>
              <a:t>Выносливость*</a:t>
            </a:r>
            <a:r>
              <a:rPr lang="ru-RU" sz="2100" dirty="0" smtClean="0">
                <a:solidFill>
                  <a:srgbClr val="C00000"/>
                </a:solidFill>
              </a:rPr>
              <a:t> </a:t>
            </a:r>
            <a:r>
              <a:rPr lang="ru-RU" sz="2100" dirty="0">
                <a:solidFill>
                  <a:srgbClr val="C00000"/>
                </a:solidFill>
              </a:rPr>
              <a:t>- способность к продолжительной работе без </a:t>
            </a:r>
            <a:r>
              <a:rPr lang="ru-RU" sz="2100" dirty="0" smtClean="0">
                <a:solidFill>
                  <a:srgbClr val="C00000"/>
                </a:solidFill>
              </a:rPr>
              <a:t>снижения </a:t>
            </a:r>
            <a:r>
              <a:rPr lang="ru-RU" sz="2100" dirty="0">
                <a:solidFill>
                  <a:srgbClr val="C00000"/>
                </a:solidFill>
              </a:rPr>
              <a:t>ее эффективности (</a:t>
            </a:r>
            <a:r>
              <a:rPr lang="ru-RU" sz="2100" dirty="0" smtClean="0">
                <a:solidFill>
                  <a:srgbClr val="C00000"/>
                </a:solidFill>
              </a:rPr>
              <a:t>способность </a:t>
            </a:r>
            <a:r>
              <a:rPr lang="ru-RU" sz="2100" dirty="0">
                <a:solidFill>
                  <a:srgbClr val="C00000"/>
                </a:solidFill>
              </a:rPr>
              <a:t>противостоять </a:t>
            </a:r>
            <a:r>
              <a:rPr lang="ru-RU" sz="2100" dirty="0" smtClean="0">
                <a:solidFill>
                  <a:srgbClr val="C00000"/>
                </a:solidFill>
              </a:rPr>
              <a:t>утомлению). </a:t>
            </a:r>
          </a:p>
          <a:p>
            <a:pPr algn="just"/>
            <a:r>
              <a:rPr lang="ru-RU" sz="2100" dirty="0">
                <a:solidFill>
                  <a:srgbClr val="C00000"/>
                </a:solidFill>
              </a:rPr>
              <a:t>Физическая выносливость человека зависит от целого комплекса </a:t>
            </a:r>
            <a:r>
              <a:rPr lang="ru-RU" sz="2100" dirty="0" smtClean="0">
                <a:solidFill>
                  <a:srgbClr val="C00000"/>
                </a:solidFill>
              </a:rPr>
              <a:t>взаимосвязанных факторов:</a:t>
            </a:r>
          </a:p>
          <a:p>
            <a:pPr algn="just"/>
            <a:r>
              <a:rPr lang="ru-RU" sz="2100" dirty="0" smtClean="0">
                <a:solidFill>
                  <a:srgbClr val="C00000"/>
                </a:solidFill>
              </a:rPr>
              <a:t>- </a:t>
            </a:r>
            <a:r>
              <a:rPr lang="ru-RU" sz="2100" dirty="0">
                <a:solidFill>
                  <a:srgbClr val="C00000"/>
                </a:solidFill>
              </a:rPr>
              <a:t>свойства нервных </a:t>
            </a:r>
            <a:r>
              <a:rPr lang="ru-RU" sz="2100" dirty="0" smtClean="0">
                <a:solidFill>
                  <a:srgbClr val="C00000"/>
                </a:solidFill>
              </a:rPr>
              <a:t>процессов;</a:t>
            </a:r>
            <a:endParaRPr lang="ru-RU" sz="2100" dirty="0">
              <a:solidFill>
                <a:srgbClr val="C00000"/>
              </a:solidFill>
            </a:endParaRPr>
          </a:p>
          <a:p>
            <a:pPr algn="just"/>
            <a:r>
              <a:rPr lang="ru-RU" sz="2100" dirty="0">
                <a:solidFill>
                  <a:srgbClr val="C00000"/>
                </a:solidFill>
              </a:rPr>
              <a:t>- показатель МПК, структура скелетных мышц, способность переносить </a:t>
            </a:r>
          </a:p>
          <a:p>
            <a:pPr algn="just"/>
            <a:r>
              <a:rPr lang="ru-RU" sz="2100" dirty="0">
                <a:solidFill>
                  <a:srgbClr val="C00000"/>
                </a:solidFill>
              </a:rPr>
              <a:t>большой кислородный долг;</a:t>
            </a:r>
          </a:p>
          <a:p>
            <a:pPr algn="just"/>
            <a:r>
              <a:rPr lang="ru-RU" sz="2100" dirty="0">
                <a:solidFill>
                  <a:srgbClr val="C00000"/>
                </a:solidFill>
              </a:rPr>
              <a:t>- уровень здоровья и развития физических качеств человека;</a:t>
            </a:r>
          </a:p>
          <a:p>
            <a:pPr algn="just"/>
            <a:r>
              <a:rPr lang="ru-RU" sz="2100" dirty="0">
                <a:solidFill>
                  <a:srgbClr val="C00000"/>
                </a:solidFill>
              </a:rPr>
              <a:t>- волевые качества </a:t>
            </a:r>
            <a:r>
              <a:rPr lang="ru-RU" sz="2100" dirty="0" smtClean="0">
                <a:solidFill>
                  <a:srgbClr val="C00000"/>
                </a:solidFill>
              </a:rPr>
              <a:t>человека;</a:t>
            </a:r>
            <a:endParaRPr lang="ru-RU" sz="2100" dirty="0">
              <a:solidFill>
                <a:srgbClr val="C00000"/>
              </a:solidFill>
            </a:endParaRPr>
          </a:p>
          <a:p>
            <a:pPr algn="just"/>
            <a:r>
              <a:rPr lang="ru-RU" sz="2100" dirty="0">
                <a:solidFill>
                  <a:srgbClr val="C00000"/>
                </a:solidFill>
              </a:rPr>
              <a:t>- сила </a:t>
            </a:r>
            <a:r>
              <a:rPr lang="ru-RU" sz="2100" dirty="0" smtClean="0">
                <a:solidFill>
                  <a:srgbClr val="C00000"/>
                </a:solidFill>
              </a:rPr>
              <a:t>мотивации;</a:t>
            </a:r>
            <a:endParaRPr lang="ru-RU" sz="2100" dirty="0">
              <a:solidFill>
                <a:srgbClr val="C00000"/>
              </a:solidFill>
            </a:endParaRPr>
          </a:p>
          <a:p>
            <a:pPr algn="just"/>
            <a:r>
              <a:rPr lang="ru-RU" sz="2100" dirty="0">
                <a:solidFill>
                  <a:srgbClr val="C00000"/>
                </a:solidFill>
              </a:rPr>
              <a:t>- владение рациональной техникой движений, позволяющей экономно </a:t>
            </a:r>
          </a:p>
          <a:p>
            <a:pPr algn="just"/>
            <a:r>
              <a:rPr lang="ru-RU" sz="2100" dirty="0">
                <a:solidFill>
                  <a:srgbClr val="C00000"/>
                </a:solidFill>
              </a:rPr>
              <a:t>тратить </a:t>
            </a:r>
            <a:r>
              <a:rPr lang="ru-RU" sz="2100" dirty="0" smtClean="0">
                <a:solidFill>
                  <a:srgbClr val="C00000"/>
                </a:solidFill>
              </a:rPr>
              <a:t>энергоресурсы.</a:t>
            </a:r>
            <a:endParaRPr lang="ru-RU" sz="2100" dirty="0">
              <a:solidFill>
                <a:srgbClr val="C00000"/>
              </a:solidFill>
            </a:endParaRPr>
          </a:p>
          <a:p>
            <a:pPr algn="just"/>
            <a:endParaRPr lang="ru-RU" sz="2100" dirty="0" smtClean="0">
              <a:solidFill>
                <a:srgbClr val="C00000"/>
              </a:solidFill>
            </a:endParaRPr>
          </a:p>
          <a:p>
            <a:pPr algn="just"/>
            <a:endParaRPr lang="ru-RU" sz="2100" dirty="0">
              <a:solidFill>
                <a:srgbClr val="C00000"/>
              </a:solidFill>
            </a:endParaRPr>
          </a:p>
          <a:p>
            <a:pPr algn="just"/>
            <a:endParaRPr lang="ru-RU" sz="2100" dirty="0" smtClean="0">
              <a:solidFill>
                <a:srgbClr val="C00000"/>
              </a:solidFill>
            </a:endParaRPr>
          </a:p>
          <a:p>
            <a:pPr algn="just"/>
            <a:endParaRPr lang="ru-RU" sz="2100" dirty="0">
              <a:solidFill>
                <a:srgbClr val="C00000"/>
              </a:solidFill>
            </a:endParaRPr>
          </a:p>
          <a:p>
            <a:pPr algn="just"/>
            <a:endParaRPr lang="ru-RU" sz="2100" dirty="0" smtClean="0">
              <a:solidFill>
                <a:srgbClr val="C00000"/>
              </a:solidFill>
            </a:endParaRPr>
          </a:p>
          <a:p>
            <a:pPr algn="just"/>
            <a:endParaRPr lang="ru-RU" sz="2100" dirty="0">
              <a:solidFill>
                <a:srgbClr val="C00000"/>
              </a:solidFill>
            </a:endParaRPr>
          </a:p>
          <a:p>
            <a:pPr algn="just"/>
            <a:endParaRPr lang="ru-RU" sz="2100" dirty="0" smtClean="0">
              <a:solidFill>
                <a:srgbClr val="C00000"/>
              </a:solidFill>
            </a:endParaRPr>
          </a:p>
          <a:p>
            <a:pPr algn="just"/>
            <a:endParaRPr lang="ru-RU" sz="2100" dirty="0">
              <a:solidFill>
                <a:srgbClr val="C00000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697088" y="5960662"/>
            <a:ext cx="820891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i="1" dirty="0" smtClean="0">
                <a:solidFill>
                  <a:srgbClr val="C00000"/>
                </a:solidFill>
              </a:rPr>
              <a:t>*Физическое </a:t>
            </a:r>
            <a:r>
              <a:rPr lang="ru-RU" i="1" dirty="0">
                <a:solidFill>
                  <a:srgbClr val="C00000"/>
                </a:solidFill>
              </a:rPr>
              <a:t>качество, существенно </a:t>
            </a:r>
            <a:r>
              <a:rPr lang="ru-RU" i="1" dirty="0" smtClean="0">
                <a:solidFill>
                  <a:srgbClr val="C00000"/>
                </a:solidFill>
              </a:rPr>
              <a:t>определяющ</a:t>
            </a:r>
            <a:r>
              <a:rPr lang="ru-RU" i="1" u="sng" dirty="0" smtClean="0">
                <a:solidFill>
                  <a:schemeClr val="accent1">
                    <a:lumMod val="75000"/>
                  </a:schemeClr>
                </a:solidFill>
              </a:rPr>
              <a:t>е</a:t>
            </a:r>
            <a:r>
              <a:rPr lang="ru-RU" i="1" dirty="0" smtClean="0">
                <a:solidFill>
                  <a:srgbClr val="C00000"/>
                </a:solidFill>
              </a:rPr>
              <a:t>е </a:t>
            </a:r>
            <a:r>
              <a:rPr lang="ru-RU" i="1" dirty="0">
                <a:solidFill>
                  <a:srgbClr val="C00000"/>
                </a:solidFill>
              </a:rPr>
              <a:t>здоровье человека, физическую работоспособность.</a:t>
            </a:r>
          </a:p>
          <a:p>
            <a:endParaRPr lang="ru-RU" i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4935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solidFill>
                  <a:srgbClr val="C00000"/>
                </a:solidFill>
              </a:rPr>
              <a:t>Виды выносливости: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ru-RU" dirty="0" smtClean="0">
                <a:solidFill>
                  <a:srgbClr val="C00000"/>
                </a:solidFill>
              </a:rPr>
              <a:t>Общая выносливость (аэробная)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ru-RU" dirty="0" smtClean="0">
                <a:solidFill>
                  <a:srgbClr val="C00000"/>
                </a:solidFill>
              </a:rPr>
              <a:t>Специальная выносливость (скоростную, координационно-двигательную, статическую, прыжковую, игровую и др.)</a:t>
            </a:r>
          </a:p>
          <a:p>
            <a:pPr marL="342900" indent="-342900">
              <a:buFont typeface="Wingdings" pitchFamily="2" charset="2"/>
              <a:buChar char="Ø"/>
            </a:pPr>
            <a:endParaRPr lang="ru-RU" dirty="0" smtClean="0">
              <a:solidFill>
                <a:srgbClr val="C00000"/>
              </a:solidFill>
            </a:endParaRPr>
          </a:p>
          <a:p>
            <a:r>
              <a:rPr lang="ru-RU" dirty="0" smtClean="0">
                <a:solidFill>
                  <a:srgbClr val="C00000"/>
                </a:solidFill>
              </a:rPr>
              <a:t>Методы развития выносливости: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ru-RU" dirty="0">
                <a:solidFill>
                  <a:srgbClr val="C00000"/>
                </a:solidFill>
              </a:rPr>
              <a:t>Равномерный непрерывный </a:t>
            </a:r>
            <a:r>
              <a:rPr lang="ru-RU" dirty="0" smtClean="0">
                <a:solidFill>
                  <a:srgbClr val="C00000"/>
                </a:solidFill>
              </a:rPr>
              <a:t>метод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ru-RU" dirty="0">
                <a:solidFill>
                  <a:srgbClr val="C00000"/>
                </a:solidFill>
              </a:rPr>
              <a:t>Переменный непрерывный </a:t>
            </a:r>
            <a:r>
              <a:rPr lang="ru-RU" dirty="0" smtClean="0">
                <a:solidFill>
                  <a:srgbClr val="C00000"/>
                </a:solidFill>
              </a:rPr>
              <a:t>метод («метод игры скоростей»)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ru-RU" dirty="0">
                <a:solidFill>
                  <a:srgbClr val="C00000"/>
                </a:solidFill>
              </a:rPr>
              <a:t>Интервальный метод</a:t>
            </a:r>
          </a:p>
          <a:p>
            <a:endParaRPr lang="ru-RU" dirty="0" smtClean="0">
              <a:solidFill>
                <a:srgbClr val="C00000"/>
              </a:solidFill>
            </a:endParaRPr>
          </a:p>
          <a:p>
            <a:pPr marL="342900" indent="-342900">
              <a:buFont typeface="Wingdings" pitchFamily="2" charset="2"/>
              <a:buChar char="Ø"/>
            </a:pPr>
            <a:endParaRPr lang="ru-RU" dirty="0">
              <a:solidFill>
                <a:srgbClr val="C00000"/>
              </a:solidFill>
            </a:endParaRPr>
          </a:p>
          <a:p>
            <a:pPr marL="342900" indent="-342900">
              <a:buFont typeface="Wingdings" pitchFamily="2" charset="2"/>
              <a:buChar char="Ø"/>
            </a:pPr>
            <a:endParaRPr lang="ru-RU" dirty="0">
              <a:solidFill>
                <a:srgbClr val="C00000"/>
              </a:solidFill>
            </a:endParaRPr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2576736" y="439702"/>
            <a:ext cx="6833964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Методика развития физических (двигательных) способностей</a:t>
            </a:r>
          </a:p>
        </p:txBody>
      </p:sp>
    </p:spTree>
    <p:extLst>
      <p:ext uri="{BB962C8B-B14F-4D97-AF65-F5344CB8AC3E}">
        <p14:creationId xmlns:p14="http://schemas.microsoft.com/office/powerpoint/2010/main" val="692134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9104" y="1628800"/>
            <a:ext cx="3627434" cy="45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1136576" y="2780928"/>
            <a:ext cx="3881636" cy="560406"/>
          </a:xfrm>
        </p:spPr>
        <p:txBody>
          <a:bodyPr>
            <a:noAutofit/>
          </a:bodyPr>
          <a:lstStyle/>
          <a:p>
            <a:r>
              <a:rPr lang="ru-RU" sz="5400" dirty="0"/>
              <a:t>Спасибо за внимание!</a:t>
            </a:r>
            <a:br>
              <a:rPr lang="ru-RU" sz="5400" dirty="0"/>
            </a:br>
            <a:endParaRPr lang="ru-RU" sz="5400" dirty="0"/>
          </a:p>
        </p:txBody>
      </p:sp>
    </p:spTree>
    <p:extLst>
      <p:ext uri="{BB962C8B-B14F-4D97-AF65-F5344CB8AC3E}">
        <p14:creationId xmlns:p14="http://schemas.microsoft.com/office/powerpoint/2010/main" val="3829435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6210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4428480"/>
            <a:ext cx="2656494" cy="23944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648744" y="439702"/>
            <a:ext cx="6761956" cy="560406"/>
          </a:xfrm>
        </p:spPr>
        <p:txBody>
          <a:bodyPr>
            <a:normAutofit fontScale="90000"/>
          </a:bodyPr>
          <a:lstStyle/>
          <a:p>
            <a:r>
              <a:rPr lang="ru-RU" sz="23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Планирование, организация и управление самостоятельн</a:t>
            </a:r>
            <a:r>
              <a:rPr lang="ru-RU" sz="2300" dirty="0">
                <a:solidFill>
                  <a:schemeClr val="tx1"/>
                </a:solidFill>
              </a:rPr>
              <a:t>ыми</a:t>
            </a:r>
            <a:r>
              <a:rPr lang="ru-RU" sz="23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физкультурн</a:t>
            </a:r>
            <a:r>
              <a:rPr lang="ru-RU" sz="2300" dirty="0">
                <a:solidFill>
                  <a:schemeClr val="tx1"/>
                </a:solidFill>
              </a:rPr>
              <a:t>ыми</a:t>
            </a:r>
            <a:r>
              <a:rPr lang="ru-RU" sz="23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заняти</a:t>
            </a:r>
            <a:r>
              <a:rPr lang="ru-RU" sz="2300" dirty="0">
                <a:solidFill>
                  <a:schemeClr val="tx1"/>
                </a:solidFill>
              </a:rPr>
              <a:t>ями</a:t>
            </a:r>
            <a:r>
              <a:rPr lang="ru-RU" sz="23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различной направленности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800" dirty="0" smtClean="0">
                <a:solidFill>
                  <a:srgbClr val="C00000"/>
                </a:solidFill>
              </a:rPr>
              <a:t> Проект «Спорт – норма жизни» реализуется:</a:t>
            </a:r>
          </a:p>
          <a:p>
            <a:pPr marL="342900" indent="-342900" algn="just">
              <a:buFont typeface="Wingdings" pitchFamily="2" charset="2"/>
              <a:buChar char="ü"/>
            </a:pPr>
            <a:r>
              <a:rPr lang="ru-RU" sz="2800" dirty="0">
                <a:solidFill>
                  <a:srgbClr val="C00000"/>
                </a:solidFill>
              </a:rPr>
              <a:t> всероссийские массовые спортивные </a:t>
            </a:r>
            <a:r>
              <a:rPr lang="ru-RU" sz="2800" dirty="0" smtClean="0">
                <a:solidFill>
                  <a:srgbClr val="C00000"/>
                </a:solidFill>
              </a:rPr>
              <a:t>мероприятия,</a:t>
            </a:r>
          </a:p>
          <a:p>
            <a:pPr marL="342900" indent="-342900" algn="just">
              <a:buFont typeface="Wingdings" pitchFamily="2" charset="2"/>
              <a:buChar char="ü"/>
            </a:pPr>
            <a:r>
              <a:rPr lang="ru-RU" sz="2800" dirty="0" smtClean="0">
                <a:solidFill>
                  <a:srgbClr val="C00000"/>
                </a:solidFill>
              </a:rPr>
              <a:t>ремонта </a:t>
            </a:r>
            <a:r>
              <a:rPr lang="ru-RU" sz="2800" dirty="0">
                <a:solidFill>
                  <a:srgbClr val="C00000"/>
                </a:solidFill>
              </a:rPr>
              <a:t>старых и строительства новых спортивных объектов по всей </a:t>
            </a:r>
            <a:r>
              <a:rPr lang="ru-RU" sz="2800" dirty="0" smtClean="0">
                <a:solidFill>
                  <a:srgbClr val="C00000"/>
                </a:solidFill>
              </a:rPr>
              <a:t>России,</a:t>
            </a:r>
          </a:p>
          <a:p>
            <a:pPr marL="342900" indent="-342900" algn="just">
              <a:buFont typeface="Wingdings" pitchFamily="2" charset="2"/>
              <a:buChar char="ü"/>
            </a:pPr>
            <a:r>
              <a:rPr lang="ru-RU" sz="2800" dirty="0">
                <a:solidFill>
                  <a:srgbClr val="C00000"/>
                </a:solidFill>
              </a:rPr>
              <a:t>улучшение условий для спортивной подготовки спортивного резерва национальных сборных </a:t>
            </a:r>
            <a:r>
              <a:rPr lang="ru-RU" sz="2800" dirty="0" smtClean="0">
                <a:solidFill>
                  <a:srgbClr val="C00000"/>
                </a:solidFill>
              </a:rPr>
              <a:t>команд. </a:t>
            </a:r>
            <a:endParaRPr lang="ru-RU" sz="2800" dirty="0">
              <a:solidFill>
                <a:srgbClr val="C00000"/>
              </a:solidFill>
            </a:endParaRP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09" y="4344144"/>
            <a:ext cx="2191595" cy="23471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8704" y="4293096"/>
            <a:ext cx="3071022" cy="19131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3468" y="4262495"/>
            <a:ext cx="2503492" cy="25104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19904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309530" y="1285860"/>
            <a:ext cx="9185654" cy="919004"/>
          </a:xfrm>
        </p:spPr>
        <p:txBody>
          <a:bodyPr>
            <a:normAutofit fontScale="92500"/>
          </a:bodyPr>
          <a:lstStyle/>
          <a:p>
            <a:pPr algn="ctr"/>
            <a:r>
              <a:rPr lang="ru-RU" dirty="0" smtClean="0">
                <a:solidFill>
                  <a:srgbClr val="C00000"/>
                </a:solidFill>
              </a:rPr>
              <a:t>Распределение </a:t>
            </a:r>
            <a:r>
              <a:rPr lang="ru-RU" dirty="0">
                <a:solidFill>
                  <a:srgbClr val="C00000"/>
                </a:solidFill>
              </a:rPr>
              <a:t>ответов респондентов от 13 до 29 лет на вопрос: «Ради какой цели Вы в первую очередь занимаетесь физкультурой и спортом</a:t>
            </a:r>
            <a:r>
              <a:rPr lang="ru-RU" dirty="0" smtClean="0">
                <a:solidFill>
                  <a:srgbClr val="C00000"/>
                </a:solidFill>
              </a:rPr>
              <a:t>?»</a:t>
            </a:r>
            <a:endParaRPr lang="ru-RU" dirty="0">
              <a:solidFill>
                <a:srgbClr val="C00000"/>
              </a:solidFill>
            </a:endParaRPr>
          </a:p>
        </p:txBody>
      </p:sp>
      <p:graphicFrame>
        <p:nvGraphicFramePr>
          <p:cNvPr id="9" name="Диаграмма 8"/>
          <p:cNvGraphicFramePr/>
          <p:nvPr>
            <p:extLst>
              <p:ext uri="{D42A27DB-BD31-4B8C-83A1-F6EECF244321}">
                <p14:modId xmlns:p14="http://schemas.microsoft.com/office/powerpoint/2010/main" val="3987121643"/>
              </p:ext>
            </p:extLst>
          </p:nvPr>
        </p:nvGraphicFramePr>
        <p:xfrm>
          <a:off x="272480" y="1988840"/>
          <a:ext cx="9361040" cy="47525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Заголовок 1"/>
          <p:cNvSpPr txBox="1">
            <a:spLocks/>
          </p:cNvSpPr>
          <p:nvPr/>
        </p:nvSpPr>
        <p:spPr bwMode="auto">
          <a:xfrm>
            <a:off x="2648744" y="404664"/>
            <a:ext cx="6977980" cy="5604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75000" lnSpcReduction="20000"/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rgbClr val="C00000"/>
                </a:solidFill>
                <a:latin typeface="+mn-lt"/>
                <a:ea typeface="+mj-ea"/>
                <a:cs typeface="Arial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ru-RU" sz="25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Планирование, организация и управление самостоятельными физкультурными занятиями различной направленности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76476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432720" y="439702"/>
            <a:ext cx="6977980" cy="560406"/>
          </a:xfrm>
        </p:spPr>
        <p:txBody>
          <a:bodyPr>
            <a:normAutofit fontScale="90000"/>
          </a:bodyPr>
          <a:lstStyle/>
          <a:p>
            <a:r>
              <a:rPr lang="ru-RU" sz="2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Планирование, организация и управление самостоятельными физкультурными занятиями различной направленности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44488" y="2564904"/>
            <a:ext cx="9138220" cy="1423060"/>
          </a:xfrm>
        </p:spPr>
        <p:txBody>
          <a:bodyPr>
            <a:normAutofit/>
          </a:bodyPr>
          <a:lstStyle/>
          <a:p>
            <a:pPr lvl="0" algn="ctr"/>
            <a:r>
              <a:rPr lang="ru-RU" sz="2300" i="1" dirty="0">
                <a:solidFill>
                  <a:srgbClr val="C00000"/>
                </a:solidFill>
              </a:rPr>
              <a:t>Распределение ответов респондентов </a:t>
            </a:r>
            <a:r>
              <a:rPr lang="ru-RU" sz="2300" i="1" dirty="0" smtClean="0">
                <a:solidFill>
                  <a:srgbClr val="C00000"/>
                </a:solidFill>
              </a:rPr>
              <a:t>на </a:t>
            </a:r>
            <a:r>
              <a:rPr lang="ru-RU" sz="2300" i="1" dirty="0">
                <a:solidFill>
                  <a:srgbClr val="C00000"/>
                </a:solidFill>
              </a:rPr>
              <a:t>вопрос: </a:t>
            </a:r>
            <a:r>
              <a:rPr lang="ru-RU" sz="2300" i="1" dirty="0" smtClean="0">
                <a:solidFill>
                  <a:srgbClr val="C00000"/>
                </a:solidFill>
              </a:rPr>
              <a:t>«</a:t>
            </a:r>
            <a:r>
              <a:rPr lang="ru-RU" sz="2300" i="1" dirty="0">
                <a:solidFill>
                  <a:srgbClr val="C00000"/>
                </a:solidFill>
              </a:rPr>
              <a:t>Занимаетесь </a:t>
            </a:r>
            <a:r>
              <a:rPr lang="ru-RU" sz="2300" i="1" dirty="0" smtClean="0">
                <a:solidFill>
                  <a:srgbClr val="C00000"/>
                </a:solidFill>
              </a:rPr>
              <a:t>ли Вы или </a:t>
            </a:r>
            <a:r>
              <a:rPr lang="ru-RU" sz="2300" i="1" dirty="0">
                <a:solidFill>
                  <a:srgbClr val="C00000"/>
                </a:solidFill>
              </a:rPr>
              <a:t>нет физической культурой и спортом, учитывая все формы </a:t>
            </a:r>
            <a:r>
              <a:rPr lang="ru-RU" sz="2300" i="1" dirty="0" smtClean="0">
                <a:solidFill>
                  <a:srgbClr val="C00000"/>
                </a:solidFill>
              </a:rPr>
              <a:t>занятий?», %</a:t>
            </a:r>
          </a:p>
          <a:p>
            <a:pPr lvl="0" algn="just"/>
            <a:endParaRPr lang="ru-RU" sz="2300" i="1" dirty="0" smtClean="0">
              <a:solidFill>
                <a:srgbClr val="C00000"/>
              </a:solidFill>
            </a:endParaRPr>
          </a:p>
          <a:p>
            <a:pPr lvl="0" algn="just"/>
            <a:endParaRPr lang="ru-RU" sz="2300" i="1" dirty="0">
              <a:solidFill>
                <a:srgbClr val="C00000"/>
              </a:solidFill>
            </a:endParaRPr>
          </a:p>
          <a:p>
            <a:pPr lvl="0" algn="just"/>
            <a:endParaRPr lang="ru-RU" sz="2300" i="1" dirty="0">
              <a:solidFill>
                <a:srgbClr val="C00000"/>
              </a:solidFill>
            </a:endParaRPr>
          </a:p>
          <a:p>
            <a:pPr algn="just"/>
            <a:endParaRPr lang="ru-RU" sz="2300" i="1" dirty="0"/>
          </a:p>
        </p:txBody>
      </p:sp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5738716"/>
              </p:ext>
            </p:extLst>
          </p:nvPr>
        </p:nvGraphicFramePr>
        <p:xfrm>
          <a:off x="848544" y="3724210"/>
          <a:ext cx="8136904" cy="2042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73630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01622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728192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656184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367158">
                <a:tc>
                  <a:txBody>
                    <a:bodyPr/>
                    <a:lstStyle/>
                    <a:p>
                      <a:r>
                        <a:rPr lang="ru-RU" sz="2200" dirty="0" smtClean="0"/>
                        <a:t>Варианты ответов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200" dirty="0" smtClean="0"/>
                        <a:t>13-17 лет 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200" dirty="0" smtClean="0"/>
                        <a:t>18-24 года 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200" dirty="0" smtClean="0"/>
                        <a:t>25-29 лет</a:t>
                      </a:r>
                      <a:endParaRPr lang="ru-RU" sz="22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67158">
                <a:tc>
                  <a:txBody>
                    <a:bodyPr/>
                    <a:lstStyle/>
                    <a:p>
                      <a:r>
                        <a:rPr lang="ru-RU" sz="2200" dirty="0" smtClean="0">
                          <a:solidFill>
                            <a:srgbClr val="C00000"/>
                          </a:solidFill>
                        </a:rPr>
                        <a:t>Да</a:t>
                      </a:r>
                      <a:endParaRPr lang="ru-RU" sz="22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200" b="1" dirty="0" smtClean="0">
                          <a:solidFill>
                            <a:srgbClr val="C00000"/>
                          </a:solidFill>
                        </a:rPr>
                        <a:t>87,5</a:t>
                      </a:r>
                      <a:endParaRPr lang="ru-RU" sz="2200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200" b="1" dirty="0" smtClean="0">
                          <a:solidFill>
                            <a:srgbClr val="C00000"/>
                          </a:solidFill>
                        </a:rPr>
                        <a:t>69,0</a:t>
                      </a:r>
                      <a:endParaRPr lang="ru-RU" sz="2200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200" b="1" dirty="0" smtClean="0">
                          <a:solidFill>
                            <a:srgbClr val="C00000"/>
                          </a:solidFill>
                        </a:rPr>
                        <a:t>57,3</a:t>
                      </a:r>
                      <a:endParaRPr lang="ru-RU" sz="2200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67158">
                <a:tc>
                  <a:txBody>
                    <a:bodyPr/>
                    <a:lstStyle/>
                    <a:p>
                      <a:r>
                        <a:rPr lang="ru-RU" sz="2200" dirty="0" smtClean="0">
                          <a:solidFill>
                            <a:srgbClr val="C00000"/>
                          </a:solidFill>
                        </a:rPr>
                        <a:t>Нет</a:t>
                      </a:r>
                      <a:endParaRPr lang="ru-RU" sz="22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200" b="1" dirty="0" smtClean="0">
                          <a:solidFill>
                            <a:srgbClr val="C00000"/>
                          </a:solidFill>
                        </a:rPr>
                        <a:t>12,4</a:t>
                      </a:r>
                      <a:endParaRPr lang="ru-RU" sz="2200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200" b="1" dirty="0" smtClean="0">
                          <a:solidFill>
                            <a:srgbClr val="C00000"/>
                          </a:solidFill>
                        </a:rPr>
                        <a:t>30,9</a:t>
                      </a:r>
                      <a:endParaRPr lang="ru-RU" sz="2200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200" b="1" dirty="0" smtClean="0">
                          <a:solidFill>
                            <a:srgbClr val="C00000"/>
                          </a:solidFill>
                        </a:rPr>
                        <a:t>42,5</a:t>
                      </a:r>
                      <a:endParaRPr lang="ru-RU" sz="2200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655640">
                <a:tc>
                  <a:txBody>
                    <a:bodyPr/>
                    <a:lstStyle/>
                    <a:p>
                      <a:r>
                        <a:rPr lang="ru-RU" sz="2200" dirty="0" smtClean="0">
                          <a:solidFill>
                            <a:srgbClr val="C00000"/>
                          </a:solidFill>
                        </a:rPr>
                        <a:t>Затрудняюсь  ответить</a:t>
                      </a:r>
                      <a:endParaRPr lang="ru-RU" sz="22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200" b="1" dirty="0" smtClean="0">
                          <a:solidFill>
                            <a:srgbClr val="C00000"/>
                          </a:solidFill>
                        </a:rPr>
                        <a:t>0,0</a:t>
                      </a:r>
                      <a:endParaRPr lang="ru-RU" sz="2200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200" b="1" dirty="0" smtClean="0">
                          <a:solidFill>
                            <a:srgbClr val="C00000"/>
                          </a:solidFill>
                        </a:rPr>
                        <a:t>0,1</a:t>
                      </a:r>
                      <a:endParaRPr lang="ru-RU" sz="2200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200" b="1" dirty="0" smtClean="0">
                          <a:solidFill>
                            <a:srgbClr val="C00000"/>
                          </a:solidFill>
                        </a:rPr>
                        <a:t>0,2</a:t>
                      </a:r>
                      <a:endParaRPr lang="ru-RU" sz="2200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Прямоугольник 6"/>
          <p:cNvSpPr/>
          <p:nvPr/>
        </p:nvSpPr>
        <p:spPr>
          <a:xfrm>
            <a:off x="344488" y="1196752"/>
            <a:ext cx="914501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solidFill>
                  <a:srgbClr val="C00000"/>
                </a:solidFill>
                <a:latin typeface="var( --e-global-typography-primary-font-family )"/>
              </a:rPr>
              <a:t>Социологический опрос для определения индивидуальных потребностей (мотивации) всех категорий и групп населения в условиях для занятий физической культурой и спортом и препятствующих им факторов</a:t>
            </a:r>
            <a:endParaRPr lang="ru-RU" sz="2000" b="1" i="0" dirty="0">
              <a:solidFill>
                <a:srgbClr val="C00000"/>
              </a:solidFill>
              <a:effectLst/>
              <a:latin typeface="var( --e-global-typography-primary-font-family )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3013348" y="6060736"/>
            <a:ext cx="64818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https://vniifk.ru/sociological-survey-for-physical-education</a:t>
            </a:r>
            <a:r>
              <a:rPr lang="en-US" dirty="0" smtClean="0">
                <a:hlinkClick r:id="rId2"/>
              </a:rPr>
              <a:t>/</a:t>
            </a:r>
            <a:r>
              <a:rPr lang="ru-RU" dirty="0" smtClean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34395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60512" y="1556792"/>
            <a:ext cx="9101170" cy="4840304"/>
          </a:xfrm>
        </p:spPr>
        <p:txBody>
          <a:bodyPr/>
          <a:lstStyle/>
          <a:p>
            <a:r>
              <a:rPr lang="ru-RU" dirty="0">
                <a:solidFill>
                  <a:srgbClr val="C00000"/>
                </a:solidFill>
              </a:rPr>
              <a:t>Считаете ли вы верным </a:t>
            </a:r>
            <a:r>
              <a:rPr lang="ru-RU" dirty="0" smtClean="0">
                <a:solidFill>
                  <a:srgbClr val="C00000"/>
                </a:solidFill>
              </a:rPr>
              <a:t>утверждение о том, </a:t>
            </a:r>
            <a:r>
              <a:rPr lang="ru-RU" dirty="0">
                <a:solidFill>
                  <a:srgbClr val="C00000"/>
                </a:solidFill>
              </a:rPr>
              <a:t>что здоровье нельзя купить за деньги?</a:t>
            </a:r>
          </a:p>
        </p:txBody>
      </p:sp>
      <p:sp>
        <p:nvSpPr>
          <p:cNvPr id="4" name="Заголовок 1"/>
          <p:cNvSpPr txBox="1">
            <a:spLocks noGrp="1"/>
          </p:cNvSpPr>
          <p:nvPr>
            <p:ph type="title"/>
          </p:nvPr>
        </p:nvSpPr>
        <p:spPr bwMode="auto">
          <a:xfrm>
            <a:off x="2504728" y="439702"/>
            <a:ext cx="6905972" cy="5604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/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rgbClr val="C00000"/>
                </a:solidFill>
                <a:latin typeface="+mn-lt"/>
                <a:ea typeface="+mj-ea"/>
                <a:cs typeface="Arial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ru-RU" sz="25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Планирование, организация и управление самостоятельными физкультурными занятиями различной направленности</a:t>
            </a:r>
            <a:endParaRPr lang="ru-RU" dirty="0"/>
          </a:p>
        </p:txBody>
      </p:sp>
      <p:sp>
        <p:nvSpPr>
          <p:cNvPr id="5" name="AutoShape 2" descr="Диаграмма ответов в Формах. Вопрос: Считаете ли вы верным утверждение, что здоровье нельзя купить за деньги?. Количество ответов: 44 ответа."/>
          <p:cNvSpPr>
            <a:spLocks noChangeAspect="1" noChangeArrowheads="1"/>
          </p:cNvSpPr>
          <p:nvPr/>
        </p:nvSpPr>
        <p:spPr bwMode="auto">
          <a:xfrm>
            <a:off x="155575" y="841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8624" y="2581273"/>
            <a:ext cx="6795025" cy="39440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04623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60512" y="1556792"/>
            <a:ext cx="9101170" cy="4840304"/>
          </a:xfrm>
        </p:spPr>
        <p:txBody>
          <a:bodyPr/>
          <a:lstStyle/>
          <a:p>
            <a:r>
              <a:rPr lang="ru-RU" dirty="0">
                <a:solidFill>
                  <a:srgbClr val="C00000"/>
                </a:solidFill>
              </a:rPr>
              <a:t>Считаете ли вы себя </a:t>
            </a:r>
            <a:r>
              <a:rPr lang="ru-RU" dirty="0" smtClean="0">
                <a:solidFill>
                  <a:srgbClr val="C00000"/>
                </a:solidFill>
              </a:rPr>
              <a:t>«уверенным пользователем» </a:t>
            </a:r>
            <a:r>
              <a:rPr lang="ru-RU" dirty="0">
                <a:solidFill>
                  <a:srgbClr val="C00000"/>
                </a:solidFill>
              </a:rPr>
              <a:t>здорового стиля жизни? </a:t>
            </a:r>
          </a:p>
        </p:txBody>
      </p:sp>
      <p:sp>
        <p:nvSpPr>
          <p:cNvPr id="4" name="Заголовок 1"/>
          <p:cNvSpPr txBox="1">
            <a:spLocks noGrp="1"/>
          </p:cNvSpPr>
          <p:nvPr>
            <p:ph type="title"/>
          </p:nvPr>
        </p:nvSpPr>
        <p:spPr bwMode="auto">
          <a:xfrm>
            <a:off x="2504728" y="439702"/>
            <a:ext cx="6905972" cy="5604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/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rgbClr val="C00000"/>
                </a:solidFill>
                <a:latin typeface="+mn-lt"/>
                <a:ea typeface="+mj-ea"/>
                <a:cs typeface="Arial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ru-RU" sz="25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Планирование, организация и управление самостоятельными физкультурными занятиями различной направленности</a:t>
            </a:r>
            <a:endParaRPr lang="ru-RU" dirty="0"/>
          </a:p>
        </p:txBody>
      </p:sp>
      <p:sp>
        <p:nvSpPr>
          <p:cNvPr id="5" name="AutoShape 2" descr="Диаграмма ответов в Формах. Вопрос: Считаете ли вы верным утверждение, что здоровье нельзя купить за деньги?. Количество ответов: 44 ответа."/>
          <p:cNvSpPr>
            <a:spLocks noChangeAspect="1" noChangeArrowheads="1"/>
          </p:cNvSpPr>
          <p:nvPr/>
        </p:nvSpPr>
        <p:spPr bwMode="auto">
          <a:xfrm>
            <a:off x="155575" y="841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6656" y="2204864"/>
            <a:ext cx="6380162" cy="38238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21845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60512" y="1556792"/>
            <a:ext cx="9101170" cy="4840304"/>
          </a:xfrm>
        </p:spPr>
        <p:txBody>
          <a:bodyPr/>
          <a:lstStyle/>
          <a:p>
            <a:r>
              <a:rPr lang="ru-RU" dirty="0" smtClean="0">
                <a:solidFill>
                  <a:srgbClr val="C00000"/>
                </a:solidFill>
              </a:rPr>
              <a:t>Сколько, </a:t>
            </a:r>
            <a:r>
              <a:rPr lang="ru-RU" dirty="0">
                <a:solidFill>
                  <a:srgbClr val="C00000"/>
                </a:solidFill>
              </a:rPr>
              <a:t>в </a:t>
            </a:r>
            <a:r>
              <a:rPr lang="ru-RU" dirty="0" smtClean="0">
                <a:solidFill>
                  <a:srgbClr val="C00000"/>
                </a:solidFill>
              </a:rPr>
              <a:t>среднем, вы </a:t>
            </a:r>
            <a:r>
              <a:rPr lang="ru-RU" dirty="0">
                <a:solidFill>
                  <a:srgbClr val="C00000"/>
                </a:solidFill>
              </a:rPr>
              <a:t>проходите шагов в день?</a:t>
            </a:r>
          </a:p>
        </p:txBody>
      </p:sp>
      <p:sp>
        <p:nvSpPr>
          <p:cNvPr id="4" name="Заголовок 1"/>
          <p:cNvSpPr txBox="1">
            <a:spLocks noGrp="1"/>
          </p:cNvSpPr>
          <p:nvPr>
            <p:ph type="title"/>
          </p:nvPr>
        </p:nvSpPr>
        <p:spPr bwMode="auto">
          <a:xfrm>
            <a:off x="2504728" y="439702"/>
            <a:ext cx="6905972" cy="5604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/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rgbClr val="C00000"/>
                </a:solidFill>
                <a:latin typeface="+mn-lt"/>
                <a:ea typeface="+mj-ea"/>
                <a:cs typeface="Arial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ru-RU" sz="25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Планирование, организация и управление самостоятельными физкультурными занятиями различной направленности</a:t>
            </a:r>
            <a:endParaRPr lang="ru-RU" dirty="0"/>
          </a:p>
        </p:txBody>
      </p:sp>
      <p:sp>
        <p:nvSpPr>
          <p:cNvPr id="5" name="AutoShape 2" descr="Диаграмма ответов в Формах. Вопрос: Считаете ли вы верным утверждение, что здоровье нельзя купить за деньги?. Количество ответов: 44 ответа."/>
          <p:cNvSpPr>
            <a:spLocks noChangeAspect="1" noChangeArrowheads="1"/>
          </p:cNvSpPr>
          <p:nvPr/>
        </p:nvSpPr>
        <p:spPr bwMode="auto">
          <a:xfrm>
            <a:off x="155575" y="841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0632" y="2132856"/>
            <a:ext cx="6812904" cy="39878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69995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1DB5925DD3EC204BA02C3AA7139C1743" ma:contentTypeVersion="0" ma:contentTypeDescription="Создание документа." ma:contentTypeScope="" ma:versionID="bb588e73050f93a56be6dbc7e013a8a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092c53c41ebcaed16a7ceff08f01c09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AA9EA5A-12AA-4CC6-958B-5EA58F375BF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644EEDE-4DCA-4667-A75B-3638F06746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8191</TotalTime>
  <Words>1770</Words>
  <Application>Microsoft Office PowerPoint</Application>
  <PresentationFormat>Лист A4 (210x297 мм)</PresentationFormat>
  <Paragraphs>284</Paragraphs>
  <Slides>39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39</vt:i4>
      </vt:variant>
    </vt:vector>
  </HeadingPairs>
  <TitlesOfParts>
    <vt:vector size="40" baseType="lpstr">
      <vt:lpstr>Тема Office</vt:lpstr>
      <vt:lpstr>Методические основы самостоятельных занятий физическими упражнениями различной направленности </vt:lpstr>
      <vt:lpstr>План лекции</vt:lpstr>
      <vt:lpstr>Планирование, организация и управление самостоятельными физкультурными занятиями различной направленности</vt:lpstr>
      <vt:lpstr>Планирование, организация и управление самостоятельными физкультурными занятиями различной направленности</vt:lpstr>
      <vt:lpstr>Презентация PowerPoint</vt:lpstr>
      <vt:lpstr>Планирование, организация и управление самостоятельными физкультурными занятиями различной направленности</vt:lpstr>
      <vt:lpstr>Планирование, организация и управление самостоятельными физкультурными занятиями различной направленности</vt:lpstr>
      <vt:lpstr>Планирование, организация и управление самостоятельными физкультурными занятиями различной направленности</vt:lpstr>
      <vt:lpstr>Планирование, организация и управление самостоятельными физкультурными занятиями различной направленности</vt:lpstr>
      <vt:lpstr>Планирование, организация и управление самостоятельными физкультурными занятиями различной направленности</vt:lpstr>
      <vt:lpstr>Планирование, организация и управление самостоятельными физкультурными занятиями различной направленности</vt:lpstr>
      <vt:lpstr>Планирование, организация и управление самостоятельными физкультурными занятиями различной направленности</vt:lpstr>
      <vt:lpstr>Планирование, организация и управление самостоятельными физкультурными занятиями различной направленности</vt:lpstr>
      <vt:lpstr>Планирование, организация и управление самостоятельными физкультурными занятиями различной направленности</vt:lpstr>
      <vt:lpstr>Планирование, организация и управление самостоятельными физкультурными занятиями различной направленности</vt:lpstr>
      <vt:lpstr>Планирование, организация и управление самостоятельными физкультурными занятиями различной направленности</vt:lpstr>
      <vt:lpstr>Планирование, организация и управление самостоятельными физкультурными занятиями различной направленности</vt:lpstr>
      <vt:lpstr>Планирование, организация и управление самостоятельными физкультурными занятиями различной направленности</vt:lpstr>
      <vt:lpstr>Планирование, организация и управление самостоятельными физкультурными занятиями различной направленности</vt:lpstr>
      <vt:lpstr>Гигиена, формы, структура и содержание самостоятельными занятиями физическими упражнениями</vt:lpstr>
      <vt:lpstr>Гигиена, формы, структура и содержание самостоятельными занятиями физическими упражнениями</vt:lpstr>
      <vt:lpstr>Гигиена, формы, структура и содержание самостоятельными занятиями физическими упражнениями</vt:lpstr>
      <vt:lpstr>Гигиена, формы, структура и содержание самостоятельными занятиями физическими упражнениями</vt:lpstr>
      <vt:lpstr>Гигиена, формы, структура и содержание самостоятельными занятиями физическими упражнениями</vt:lpstr>
      <vt:lpstr>Гигиена, формы, структура и содержание самостоятельными занятиями физическими упражнениями</vt:lpstr>
      <vt:lpstr>Гигиена, формы, структура и содержание самостоятельными занятиями физическими упражнениями</vt:lpstr>
      <vt:lpstr>Виды тренировок</vt:lpstr>
      <vt:lpstr>Презентация PowerPoint</vt:lpstr>
      <vt:lpstr>Методика развития физических (двигательных) способностей</vt:lpstr>
      <vt:lpstr>Методика развития физических (двигательных) способностей</vt:lpstr>
      <vt:lpstr>Методика развития физических (двигательных) способностей</vt:lpstr>
      <vt:lpstr>Методика развития физических (двигательных) способностей</vt:lpstr>
      <vt:lpstr>Методика развития физических (двигательных) способностей</vt:lpstr>
      <vt:lpstr>Методика развития физических (двигательных) способностей</vt:lpstr>
      <vt:lpstr>Методика развития физических (двигательных) способностей</vt:lpstr>
      <vt:lpstr>Методика развития физических (двигательных) способностей</vt:lpstr>
      <vt:lpstr>Методика развития физических (двигательных) способностей</vt:lpstr>
      <vt:lpstr>Спасибо за внимание! </vt:lpstr>
      <vt:lpstr>Презентация PowerPoint</vt:lpstr>
    </vt:vector>
  </TitlesOfParts>
  <Company>ГОУ ВПО ЧГУ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изменений структуры административно-правового управления</dc:title>
  <dc:creator>Илона</dc:creator>
  <cp:lastModifiedBy>ли сун син</cp:lastModifiedBy>
  <cp:revision>506</cp:revision>
  <cp:lastPrinted>2016-06-06T21:09:53Z</cp:lastPrinted>
  <dcterms:created xsi:type="dcterms:W3CDTF">2010-07-28T13:49:31Z</dcterms:created>
  <dcterms:modified xsi:type="dcterms:W3CDTF">2024-03-31T11:08:21Z</dcterms:modified>
</cp:coreProperties>
</file>

<file path=docProps/thumbnail.jpeg>
</file>